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1B10"/>
        </a:solidFill>
        <a:effectLst/>
      </p:bgPr>
    </p:bg>
    <p:spTree>
      <p:nvGrpSpPr>
        <p:cNvPr id="1" name=""/>
        <p:cNvGrpSpPr/>
        <p:nvPr/>
      </p:nvGrpSpPr>
      <p:grpSpPr>
        <a:xfrm>
          <a:off x="0" y="0"/>
          <a:ext cx="0" cy="0"/>
          <a:chOff x="0" y="0"/>
          <a:chExt cx="0" cy="0"/>
        </a:xfrm>
      </p:grpSpPr>
      <p:sp>
        <p:nvSpPr>
          <p:cNvPr id="2" name="Freeform 2"/>
          <p:cNvSpPr/>
          <p:nvPr/>
        </p:nvSpPr>
        <p:spPr>
          <a:xfrm>
            <a:off x="5509" y="0"/>
            <a:ext cx="18282491" cy="10015472"/>
          </a:xfrm>
          <a:custGeom>
            <a:avLst/>
            <a:gdLst/>
            <a:ahLst/>
            <a:cxnLst/>
            <a:rect l="l" t="t" r="r" b="b"/>
            <a:pathLst>
              <a:path w="18282491" h="10015472">
                <a:moveTo>
                  <a:pt x="0" y="0"/>
                </a:moveTo>
                <a:lnTo>
                  <a:pt x="18282491" y="0"/>
                </a:lnTo>
                <a:lnTo>
                  <a:pt x="18282491" y="10015472"/>
                </a:lnTo>
                <a:lnTo>
                  <a:pt x="0" y="10015472"/>
                </a:lnTo>
                <a:lnTo>
                  <a:pt x="0" y="0"/>
                </a:lnTo>
                <a:close/>
              </a:path>
            </a:pathLst>
          </a:custGeom>
          <a:blipFill>
            <a:blip r:embed="rId2">
              <a:alphaModFix amt="86000"/>
            </a:blip>
            <a:stretch>
              <a:fillRect l="-9115" t="-24737" r="-2695" b="-20941"/>
            </a:stretch>
          </a:blipFill>
        </p:spPr>
      </p:sp>
      <p:grpSp>
        <p:nvGrpSpPr>
          <p:cNvPr id="3" name="Group 3"/>
          <p:cNvGrpSpPr/>
          <p:nvPr/>
        </p:nvGrpSpPr>
        <p:grpSpPr>
          <a:xfrm>
            <a:off x="757198" y="2337798"/>
            <a:ext cx="16773604" cy="5741516"/>
            <a:chOff x="0" y="0"/>
            <a:chExt cx="52563188" cy="17992100"/>
          </a:xfrm>
        </p:grpSpPr>
        <p:sp>
          <p:nvSpPr>
            <p:cNvPr id="4" name="Freeform 4"/>
            <p:cNvSpPr/>
            <p:nvPr/>
          </p:nvSpPr>
          <p:spPr>
            <a:xfrm>
              <a:off x="72390" y="72390"/>
              <a:ext cx="52418409" cy="17847321"/>
            </a:xfrm>
            <a:custGeom>
              <a:avLst/>
              <a:gdLst/>
              <a:ahLst/>
              <a:cxnLst/>
              <a:rect l="l" t="t" r="r" b="b"/>
              <a:pathLst>
                <a:path w="52418409" h="17847321">
                  <a:moveTo>
                    <a:pt x="0" y="0"/>
                  </a:moveTo>
                  <a:lnTo>
                    <a:pt x="52418409" y="0"/>
                  </a:lnTo>
                  <a:lnTo>
                    <a:pt x="52418409" y="17847321"/>
                  </a:lnTo>
                  <a:lnTo>
                    <a:pt x="0" y="17847321"/>
                  </a:lnTo>
                  <a:lnTo>
                    <a:pt x="0" y="0"/>
                  </a:lnTo>
                  <a:close/>
                </a:path>
              </a:pathLst>
            </a:custGeom>
            <a:solidFill>
              <a:srgbClr val="FFFFFF"/>
            </a:solidFill>
          </p:spPr>
        </p:sp>
        <p:sp>
          <p:nvSpPr>
            <p:cNvPr id="5" name="Freeform 5"/>
            <p:cNvSpPr/>
            <p:nvPr/>
          </p:nvSpPr>
          <p:spPr>
            <a:xfrm>
              <a:off x="0" y="0"/>
              <a:ext cx="52563185" cy="17992100"/>
            </a:xfrm>
            <a:custGeom>
              <a:avLst/>
              <a:gdLst/>
              <a:ahLst/>
              <a:cxnLst/>
              <a:rect l="l" t="t" r="r" b="b"/>
              <a:pathLst>
                <a:path w="52563185" h="17992100">
                  <a:moveTo>
                    <a:pt x="52418407" y="17847320"/>
                  </a:moveTo>
                  <a:lnTo>
                    <a:pt x="52563185" y="17847320"/>
                  </a:lnTo>
                  <a:lnTo>
                    <a:pt x="52563185" y="17992100"/>
                  </a:lnTo>
                  <a:lnTo>
                    <a:pt x="52418407" y="17992100"/>
                  </a:lnTo>
                  <a:lnTo>
                    <a:pt x="52418407" y="17847320"/>
                  </a:lnTo>
                  <a:close/>
                  <a:moveTo>
                    <a:pt x="0" y="144780"/>
                  </a:moveTo>
                  <a:lnTo>
                    <a:pt x="144780" y="144780"/>
                  </a:lnTo>
                  <a:lnTo>
                    <a:pt x="144780" y="17847320"/>
                  </a:lnTo>
                  <a:lnTo>
                    <a:pt x="0" y="17847320"/>
                  </a:lnTo>
                  <a:lnTo>
                    <a:pt x="0" y="144780"/>
                  </a:lnTo>
                  <a:close/>
                  <a:moveTo>
                    <a:pt x="0" y="17847320"/>
                  </a:moveTo>
                  <a:lnTo>
                    <a:pt x="144780" y="17847320"/>
                  </a:lnTo>
                  <a:lnTo>
                    <a:pt x="144780" y="17992100"/>
                  </a:lnTo>
                  <a:lnTo>
                    <a:pt x="0" y="17992100"/>
                  </a:lnTo>
                  <a:lnTo>
                    <a:pt x="0" y="17847320"/>
                  </a:lnTo>
                  <a:close/>
                  <a:moveTo>
                    <a:pt x="52418407" y="144780"/>
                  </a:moveTo>
                  <a:lnTo>
                    <a:pt x="52563185" y="144780"/>
                  </a:lnTo>
                  <a:lnTo>
                    <a:pt x="52563185" y="17847320"/>
                  </a:lnTo>
                  <a:lnTo>
                    <a:pt x="52418407" y="17847320"/>
                  </a:lnTo>
                  <a:lnTo>
                    <a:pt x="52418407" y="144780"/>
                  </a:lnTo>
                  <a:close/>
                  <a:moveTo>
                    <a:pt x="144780" y="17847320"/>
                  </a:moveTo>
                  <a:lnTo>
                    <a:pt x="52418407" y="17847320"/>
                  </a:lnTo>
                  <a:lnTo>
                    <a:pt x="52418407" y="17992100"/>
                  </a:lnTo>
                  <a:lnTo>
                    <a:pt x="144780" y="17992100"/>
                  </a:lnTo>
                  <a:lnTo>
                    <a:pt x="144780" y="17847320"/>
                  </a:lnTo>
                  <a:close/>
                  <a:moveTo>
                    <a:pt x="52418407" y="0"/>
                  </a:moveTo>
                  <a:lnTo>
                    <a:pt x="52563185" y="0"/>
                  </a:lnTo>
                  <a:lnTo>
                    <a:pt x="52563185" y="144780"/>
                  </a:lnTo>
                  <a:lnTo>
                    <a:pt x="52418407" y="144780"/>
                  </a:lnTo>
                  <a:lnTo>
                    <a:pt x="52418407" y="0"/>
                  </a:lnTo>
                  <a:close/>
                  <a:moveTo>
                    <a:pt x="0" y="0"/>
                  </a:moveTo>
                  <a:lnTo>
                    <a:pt x="144780" y="0"/>
                  </a:lnTo>
                  <a:lnTo>
                    <a:pt x="144780" y="144780"/>
                  </a:lnTo>
                  <a:lnTo>
                    <a:pt x="0" y="144780"/>
                  </a:lnTo>
                  <a:lnTo>
                    <a:pt x="0" y="0"/>
                  </a:lnTo>
                  <a:close/>
                  <a:moveTo>
                    <a:pt x="144780" y="0"/>
                  </a:moveTo>
                  <a:lnTo>
                    <a:pt x="52418407" y="0"/>
                  </a:lnTo>
                  <a:lnTo>
                    <a:pt x="52418407" y="144780"/>
                  </a:lnTo>
                  <a:lnTo>
                    <a:pt x="144780" y="144780"/>
                  </a:lnTo>
                  <a:lnTo>
                    <a:pt x="144780" y="0"/>
                  </a:lnTo>
                  <a:close/>
                </a:path>
              </a:pathLst>
            </a:custGeom>
            <a:solidFill>
              <a:srgbClr val="2B1B10"/>
            </a:solidFill>
          </p:spPr>
        </p:sp>
      </p:grpSp>
      <p:sp>
        <p:nvSpPr>
          <p:cNvPr id="6" name="TextBox 6"/>
          <p:cNvSpPr txBox="1"/>
          <p:nvPr/>
        </p:nvSpPr>
        <p:spPr>
          <a:xfrm>
            <a:off x="1527004" y="2555415"/>
            <a:ext cx="15732296" cy="4935506"/>
          </a:xfrm>
          <a:prstGeom prst="rect">
            <a:avLst/>
          </a:prstGeom>
        </p:spPr>
        <p:txBody>
          <a:bodyPr lIns="0" tIns="0" rIns="0" bIns="0" rtlCol="0" anchor="t">
            <a:spAutoFit/>
          </a:bodyPr>
          <a:lstStyle/>
          <a:p>
            <a:pPr algn="ctr">
              <a:lnSpc>
                <a:spcPts val="19864"/>
              </a:lnSpc>
            </a:pPr>
            <a:r>
              <a:rPr lang="en-US" sz="14188">
                <a:solidFill>
                  <a:srgbClr val="080706"/>
                </a:solidFill>
                <a:latin typeface="Canva Sans Bold"/>
                <a:ea typeface="Canva Sans Bold"/>
                <a:cs typeface="Canva Sans Bold"/>
                <a:sym typeface="Canva Sans Bold"/>
              </a:rPr>
              <a:t>PIZZA SALES REPORT</a:t>
            </a:r>
          </a:p>
        </p:txBody>
      </p:sp>
      <p:sp>
        <p:nvSpPr>
          <p:cNvPr id="7" name="Freeform 7"/>
          <p:cNvSpPr/>
          <p:nvPr/>
        </p:nvSpPr>
        <p:spPr>
          <a:xfrm>
            <a:off x="13045605" y="5208556"/>
            <a:ext cx="4213695" cy="4512659"/>
          </a:xfrm>
          <a:custGeom>
            <a:avLst/>
            <a:gdLst/>
            <a:ahLst/>
            <a:cxnLst/>
            <a:rect l="l" t="t" r="r" b="b"/>
            <a:pathLst>
              <a:path w="4213695" h="4512659">
                <a:moveTo>
                  <a:pt x="0" y="0"/>
                </a:moveTo>
                <a:lnTo>
                  <a:pt x="4213695" y="0"/>
                </a:lnTo>
                <a:lnTo>
                  <a:pt x="4213695" y="4512659"/>
                </a:lnTo>
                <a:lnTo>
                  <a:pt x="0" y="45126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4799284" y="1393887"/>
            <a:ext cx="1841455" cy="1887823"/>
          </a:xfrm>
          <a:custGeom>
            <a:avLst/>
            <a:gdLst/>
            <a:ahLst/>
            <a:cxnLst/>
            <a:rect l="l" t="t" r="r" b="b"/>
            <a:pathLst>
              <a:path w="1841455" h="1887823">
                <a:moveTo>
                  <a:pt x="0" y="0"/>
                </a:moveTo>
                <a:lnTo>
                  <a:pt x="1841455" y="0"/>
                </a:lnTo>
                <a:lnTo>
                  <a:pt x="1841455" y="1887822"/>
                </a:lnTo>
                <a:lnTo>
                  <a:pt x="0" y="18878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44816" y="4848997"/>
            <a:ext cx="3857326" cy="2615888"/>
          </a:xfrm>
          <a:custGeom>
            <a:avLst/>
            <a:gdLst/>
            <a:ahLst/>
            <a:cxnLst/>
            <a:rect l="l" t="t" r="r" b="b"/>
            <a:pathLst>
              <a:path w="3857326" h="2615888">
                <a:moveTo>
                  <a:pt x="0" y="0"/>
                </a:moveTo>
                <a:lnTo>
                  <a:pt x="3857326" y="0"/>
                </a:lnTo>
                <a:lnTo>
                  <a:pt x="3857326" y="2615888"/>
                </a:lnTo>
                <a:lnTo>
                  <a:pt x="0" y="26158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flipH="1">
            <a:off x="275738" y="6952891"/>
            <a:ext cx="3237891" cy="3055392"/>
          </a:xfrm>
          <a:custGeom>
            <a:avLst/>
            <a:gdLst/>
            <a:ahLst/>
            <a:cxnLst/>
            <a:rect l="l" t="t" r="r" b="b"/>
            <a:pathLst>
              <a:path w="3237891" h="3055392">
                <a:moveTo>
                  <a:pt x="3237891" y="0"/>
                </a:moveTo>
                <a:lnTo>
                  <a:pt x="0" y="0"/>
                </a:lnTo>
                <a:lnTo>
                  <a:pt x="0" y="3055392"/>
                </a:lnTo>
                <a:lnTo>
                  <a:pt x="3237891" y="3055392"/>
                </a:lnTo>
                <a:lnTo>
                  <a:pt x="32378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213003" y="6762068"/>
            <a:ext cx="3440111" cy="3246214"/>
          </a:xfrm>
          <a:custGeom>
            <a:avLst/>
            <a:gdLst/>
            <a:ahLst/>
            <a:cxnLst/>
            <a:rect l="l" t="t" r="r" b="b"/>
            <a:pathLst>
              <a:path w="3440111" h="3246214">
                <a:moveTo>
                  <a:pt x="0" y="0"/>
                </a:moveTo>
                <a:lnTo>
                  <a:pt x="3440111" y="0"/>
                </a:lnTo>
                <a:lnTo>
                  <a:pt x="3440111" y="3246215"/>
                </a:lnTo>
                <a:lnTo>
                  <a:pt x="0" y="3246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40065" y="3380091"/>
            <a:ext cx="7840038" cy="3381977"/>
          </a:xfrm>
          <a:custGeom>
            <a:avLst/>
            <a:gdLst/>
            <a:ahLst/>
            <a:cxnLst/>
            <a:rect l="l" t="t" r="r" b="b"/>
            <a:pathLst>
              <a:path w="7840038" h="3381977">
                <a:moveTo>
                  <a:pt x="0" y="0"/>
                </a:moveTo>
                <a:lnTo>
                  <a:pt x="7840038" y="0"/>
                </a:lnTo>
                <a:lnTo>
                  <a:pt x="7840038" y="3381977"/>
                </a:lnTo>
                <a:lnTo>
                  <a:pt x="0" y="3381977"/>
                </a:lnTo>
                <a:lnTo>
                  <a:pt x="0" y="0"/>
                </a:lnTo>
                <a:close/>
              </a:path>
            </a:pathLst>
          </a:custGeom>
          <a:blipFill>
            <a:blip r:embed="rId4"/>
            <a:stretch>
              <a:fillRect/>
            </a:stretch>
          </a:blipFill>
        </p:spPr>
      </p:sp>
      <p:sp>
        <p:nvSpPr>
          <p:cNvPr id="8" name="Freeform 8"/>
          <p:cNvSpPr/>
          <p:nvPr/>
        </p:nvSpPr>
        <p:spPr>
          <a:xfrm>
            <a:off x="10282438" y="3093437"/>
            <a:ext cx="3586863" cy="3984548"/>
          </a:xfrm>
          <a:custGeom>
            <a:avLst/>
            <a:gdLst/>
            <a:ahLst/>
            <a:cxnLst/>
            <a:rect l="l" t="t" r="r" b="b"/>
            <a:pathLst>
              <a:path w="3586863" h="3984548">
                <a:moveTo>
                  <a:pt x="0" y="0"/>
                </a:moveTo>
                <a:lnTo>
                  <a:pt x="3586863" y="0"/>
                </a:lnTo>
                <a:lnTo>
                  <a:pt x="3586863" y="3984548"/>
                </a:lnTo>
                <a:lnTo>
                  <a:pt x="0" y="3984548"/>
                </a:lnTo>
                <a:lnTo>
                  <a:pt x="0" y="0"/>
                </a:lnTo>
                <a:close/>
              </a:path>
            </a:pathLst>
          </a:custGeom>
          <a:blipFill>
            <a:blip r:embed="rId5"/>
            <a:stretch>
              <a:fillRect l="-17023" t="-3276" r="-40157"/>
            </a:stretch>
          </a:blipFill>
        </p:spPr>
      </p:sp>
      <p:sp>
        <p:nvSpPr>
          <p:cNvPr id="9" name="Freeform 9"/>
          <p:cNvSpPr/>
          <p:nvPr/>
        </p:nvSpPr>
        <p:spPr>
          <a:xfrm>
            <a:off x="10282438" y="7077985"/>
            <a:ext cx="3586863" cy="2404897"/>
          </a:xfrm>
          <a:custGeom>
            <a:avLst/>
            <a:gdLst/>
            <a:ahLst/>
            <a:cxnLst/>
            <a:rect l="l" t="t" r="r" b="b"/>
            <a:pathLst>
              <a:path w="3586863" h="2404897">
                <a:moveTo>
                  <a:pt x="0" y="0"/>
                </a:moveTo>
                <a:lnTo>
                  <a:pt x="3586863" y="0"/>
                </a:lnTo>
                <a:lnTo>
                  <a:pt x="3586863" y="2404896"/>
                </a:lnTo>
                <a:lnTo>
                  <a:pt x="0" y="2404896"/>
                </a:lnTo>
                <a:lnTo>
                  <a:pt x="0" y="0"/>
                </a:lnTo>
                <a:close/>
              </a:path>
            </a:pathLst>
          </a:custGeom>
          <a:blipFill>
            <a:blip r:embed="rId6"/>
            <a:stretch>
              <a:fillRect l="-17017" t="-72667" r="-27693"/>
            </a:stretch>
          </a:blipFill>
        </p:spPr>
      </p:sp>
      <p:sp>
        <p:nvSpPr>
          <p:cNvPr id="10" name="TextBox 10"/>
          <p:cNvSpPr txBox="1"/>
          <p:nvPr/>
        </p:nvSpPr>
        <p:spPr>
          <a:xfrm>
            <a:off x="275738" y="421746"/>
            <a:ext cx="17736524" cy="2600569"/>
          </a:xfrm>
          <a:prstGeom prst="rect">
            <a:avLst/>
          </a:prstGeom>
        </p:spPr>
        <p:txBody>
          <a:bodyPr lIns="0" tIns="0" rIns="0" bIns="0" rtlCol="0" anchor="t">
            <a:spAutoFit/>
          </a:bodyPr>
          <a:lstStyle/>
          <a:p>
            <a:pPr algn="ctr">
              <a:lnSpc>
                <a:spcPts val="10486"/>
              </a:lnSpc>
            </a:pPr>
            <a:r>
              <a:rPr lang="en-US" sz="7490">
                <a:solidFill>
                  <a:srgbClr val="080706"/>
                </a:solidFill>
                <a:latin typeface="Canva Sans Bold"/>
                <a:ea typeface="Canva Sans Bold"/>
                <a:cs typeface="Canva Sans Bold"/>
                <a:sym typeface="Canva Sans Bold"/>
              </a:rPr>
              <a:t>Determine the distribution of orders by hour of the day.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13340104" y="5686371"/>
            <a:ext cx="4268854" cy="3942186"/>
          </a:xfrm>
          <a:custGeom>
            <a:avLst/>
            <a:gdLst/>
            <a:ahLst/>
            <a:cxnLst/>
            <a:rect l="l" t="t" r="r" b="b"/>
            <a:pathLst>
              <a:path w="4268854" h="3942186">
                <a:moveTo>
                  <a:pt x="0" y="0"/>
                </a:moveTo>
                <a:lnTo>
                  <a:pt x="4268854" y="0"/>
                </a:lnTo>
                <a:lnTo>
                  <a:pt x="4268854" y="3942186"/>
                </a:lnTo>
                <a:lnTo>
                  <a:pt x="0" y="3942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76020" y="4300867"/>
            <a:ext cx="5738274" cy="3356597"/>
          </a:xfrm>
          <a:custGeom>
            <a:avLst/>
            <a:gdLst/>
            <a:ahLst/>
            <a:cxnLst/>
            <a:rect l="l" t="t" r="r" b="b"/>
            <a:pathLst>
              <a:path w="5738274" h="3356597">
                <a:moveTo>
                  <a:pt x="0" y="0"/>
                </a:moveTo>
                <a:lnTo>
                  <a:pt x="5738274" y="0"/>
                </a:lnTo>
                <a:lnTo>
                  <a:pt x="5738274" y="3356597"/>
                </a:lnTo>
                <a:lnTo>
                  <a:pt x="0" y="3356597"/>
                </a:lnTo>
                <a:lnTo>
                  <a:pt x="0" y="0"/>
                </a:lnTo>
                <a:close/>
              </a:path>
            </a:pathLst>
          </a:custGeom>
          <a:blipFill>
            <a:blip r:embed="rId4"/>
            <a:stretch>
              <a:fillRect t="-2513" b="-2513"/>
            </a:stretch>
          </a:blipFill>
        </p:spPr>
      </p:sp>
      <p:sp>
        <p:nvSpPr>
          <p:cNvPr id="7" name="Freeform 7"/>
          <p:cNvSpPr/>
          <p:nvPr/>
        </p:nvSpPr>
        <p:spPr>
          <a:xfrm>
            <a:off x="7928828" y="4300867"/>
            <a:ext cx="5041178" cy="3101877"/>
          </a:xfrm>
          <a:custGeom>
            <a:avLst/>
            <a:gdLst/>
            <a:ahLst/>
            <a:cxnLst/>
            <a:rect l="l" t="t" r="r" b="b"/>
            <a:pathLst>
              <a:path w="5041178" h="3101877">
                <a:moveTo>
                  <a:pt x="0" y="0"/>
                </a:moveTo>
                <a:lnTo>
                  <a:pt x="5041178" y="0"/>
                </a:lnTo>
                <a:lnTo>
                  <a:pt x="5041178" y="3101877"/>
                </a:lnTo>
                <a:lnTo>
                  <a:pt x="0" y="3101877"/>
                </a:lnTo>
                <a:lnTo>
                  <a:pt x="0" y="0"/>
                </a:lnTo>
                <a:close/>
              </a:path>
            </a:pathLst>
          </a:custGeom>
          <a:blipFill>
            <a:blip r:embed="rId5"/>
            <a:stretch>
              <a:fillRect l="-14000" t="-11178" r="-16546" b="-20685"/>
            </a:stretch>
          </a:blipFill>
        </p:spPr>
      </p:sp>
      <p:sp>
        <p:nvSpPr>
          <p:cNvPr id="8" name="TextBox 8"/>
          <p:cNvSpPr txBox="1"/>
          <p:nvPr/>
        </p:nvSpPr>
        <p:spPr>
          <a:xfrm>
            <a:off x="275738" y="535300"/>
            <a:ext cx="17736524" cy="3036821"/>
          </a:xfrm>
          <a:prstGeom prst="rect">
            <a:avLst/>
          </a:prstGeom>
        </p:spPr>
        <p:txBody>
          <a:bodyPr lIns="0" tIns="0" rIns="0" bIns="0" rtlCol="0" anchor="t">
            <a:spAutoFit/>
          </a:bodyPr>
          <a:lstStyle/>
          <a:p>
            <a:pPr algn="ctr">
              <a:lnSpc>
                <a:spcPts val="12166"/>
              </a:lnSpc>
            </a:pPr>
            <a:r>
              <a:rPr lang="en-US" sz="8690">
                <a:solidFill>
                  <a:srgbClr val="080706"/>
                </a:solidFill>
                <a:latin typeface="Canva Sans Bold"/>
                <a:ea typeface="Canva Sans Bold"/>
                <a:cs typeface="Canva Sans Bold"/>
                <a:sym typeface="Canva Sans Bold"/>
              </a:rPr>
              <a:t>Find the category_wise distribution of pizzas.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575489" y="4084464"/>
            <a:ext cx="10280002" cy="4258234"/>
          </a:xfrm>
          <a:custGeom>
            <a:avLst/>
            <a:gdLst/>
            <a:ahLst/>
            <a:cxnLst/>
            <a:rect l="l" t="t" r="r" b="b"/>
            <a:pathLst>
              <a:path w="10280002" h="4258234">
                <a:moveTo>
                  <a:pt x="0" y="0"/>
                </a:moveTo>
                <a:lnTo>
                  <a:pt x="10280002" y="0"/>
                </a:lnTo>
                <a:lnTo>
                  <a:pt x="10280002" y="4258234"/>
                </a:lnTo>
                <a:lnTo>
                  <a:pt x="0" y="4258234"/>
                </a:lnTo>
                <a:lnTo>
                  <a:pt x="0" y="0"/>
                </a:lnTo>
                <a:close/>
              </a:path>
            </a:pathLst>
          </a:custGeom>
          <a:blipFill>
            <a:blip r:embed="rId2"/>
            <a:stretch>
              <a:fillRect l="-1469" t="-4730"/>
            </a:stretch>
          </a:blipFill>
        </p:spPr>
      </p:sp>
      <p:sp>
        <p:nvSpPr>
          <p:cNvPr id="6" name="Freeform 6"/>
          <p:cNvSpPr/>
          <p:nvPr/>
        </p:nvSpPr>
        <p:spPr>
          <a:xfrm>
            <a:off x="10855491" y="4084464"/>
            <a:ext cx="6081377" cy="1617361"/>
          </a:xfrm>
          <a:custGeom>
            <a:avLst/>
            <a:gdLst/>
            <a:ahLst/>
            <a:cxnLst/>
            <a:rect l="l" t="t" r="r" b="b"/>
            <a:pathLst>
              <a:path w="6081377" h="1617361">
                <a:moveTo>
                  <a:pt x="0" y="0"/>
                </a:moveTo>
                <a:lnTo>
                  <a:pt x="6081377" y="0"/>
                </a:lnTo>
                <a:lnTo>
                  <a:pt x="6081377" y="1617361"/>
                </a:lnTo>
                <a:lnTo>
                  <a:pt x="0" y="1617361"/>
                </a:lnTo>
                <a:lnTo>
                  <a:pt x="0" y="0"/>
                </a:lnTo>
                <a:close/>
              </a:path>
            </a:pathLst>
          </a:custGeom>
          <a:blipFill>
            <a:blip r:embed="rId3"/>
            <a:stretch>
              <a:fillRect l="-16466" r="-9755" b="-51636"/>
            </a:stretch>
          </a:blipFill>
        </p:spPr>
      </p:sp>
      <p:sp>
        <p:nvSpPr>
          <p:cNvPr id="7" name="Freeform 7"/>
          <p:cNvSpPr/>
          <p:nvPr/>
        </p:nvSpPr>
        <p:spPr>
          <a:xfrm>
            <a:off x="12316473" y="6130450"/>
            <a:ext cx="4317410" cy="2703922"/>
          </a:xfrm>
          <a:custGeom>
            <a:avLst/>
            <a:gdLst/>
            <a:ahLst/>
            <a:cxnLst/>
            <a:rect l="l" t="t" r="r" b="b"/>
            <a:pathLst>
              <a:path w="4317410" h="2703922">
                <a:moveTo>
                  <a:pt x="0" y="0"/>
                </a:moveTo>
                <a:lnTo>
                  <a:pt x="4317410" y="0"/>
                </a:lnTo>
                <a:lnTo>
                  <a:pt x="4317410" y="2703922"/>
                </a:lnTo>
                <a:lnTo>
                  <a:pt x="0" y="27039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75738" y="331141"/>
            <a:ext cx="17736524" cy="3497189"/>
          </a:xfrm>
          <a:prstGeom prst="rect">
            <a:avLst/>
          </a:prstGeom>
        </p:spPr>
        <p:txBody>
          <a:bodyPr lIns="0" tIns="0" rIns="0" bIns="0" rtlCol="0" anchor="t">
            <a:spAutoFit/>
          </a:bodyPr>
          <a:lstStyle/>
          <a:p>
            <a:pPr algn="ctr">
              <a:lnSpc>
                <a:spcPts val="9366"/>
              </a:lnSpc>
            </a:pPr>
            <a:r>
              <a:rPr lang="en-US" sz="6690">
                <a:solidFill>
                  <a:srgbClr val="080706"/>
                </a:solidFill>
                <a:latin typeface="Canva Sans Bold"/>
                <a:ea typeface="Canva Sans Bold"/>
                <a:cs typeface="Canva Sans Bold"/>
                <a:sym typeface="Canva Sans Bold"/>
              </a:rPr>
              <a:t>Group the orders and date and calculate the average number of pizzas ordered per day.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802214" y="3153600"/>
            <a:ext cx="10288264" cy="5641573"/>
          </a:xfrm>
          <a:custGeom>
            <a:avLst/>
            <a:gdLst/>
            <a:ahLst/>
            <a:cxnLst/>
            <a:rect l="l" t="t" r="r" b="b"/>
            <a:pathLst>
              <a:path w="10288264" h="5641573">
                <a:moveTo>
                  <a:pt x="0" y="0"/>
                </a:moveTo>
                <a:lnTo>
                  <a:pt x="10288264" y="0"/>
                </a:lnTo>
                <a:lnTo>
                  <a:pt x="10288264" y="5641573"/>
                </a:lnTo>
                <a:lnTo>
                  <a:pt x="0" y="5641573"/>
                </a:lnTo>
                <a:lnTo>
                  <a:pt x="0" y="0"/>
                </a:lnTo>
                <a:close/>
              </a:path>
            </a:pathLst>
          </a:custGeom>
          <a:blipFill>
            <a:blip r:embed="rId2"/>
            <a:stretch>
              <a:fillRect t="-1785"/>
            </a:stretch>
          </a:blipFill>
        </p:spPr>
      </p:sp>
      <p:sp>
        <p:nvSpPr>
          <p:cNvPr id="6" name="Freeform 6"/>
          <p:cNvSpPr/>
          <p:nvPr/>
        </p:nvSpPr>
        <p:spPr>
          <a:xfrm>
            <a:off x="11304160" y="3526595"/>
            <a:ext cx="5955140" cy="1993109"/>
          </a:xfrm>
          <a:custGeom>
            <a:avLst/>
            <a:gdLst/>
            <a:ahLst/>
            <a:cxnLst/>
            <a:rect l="l" t="t" r="r" b="b"/>
            <a:pathLst>
              <a:path w="5955140" h="1993109">
                <a:moveTo>
                  <a:pt x="0" y="0"/>
                </a:moveTo>
                <a:lnTo>
                  <a:pt x="5955140" y="0"/>
                </a:lnTo>
                <a:lnTo>
                  <a:pt x="5955140" y="1993109"/>
                </a:lnTo>
                <a:lnTo>
                  <a:pt x="0" y="1993109"/>
                </a:lnTo>
                <a:lnTo>
                  <a:pt x="0" y="0"/>
                </a:lnTo>
                <a:close/>
              </a:path>
            </a:pathLst>
          </a:custGeom>
          <a:blipFill>
            <a:blip r:embed="rId3"/>
            <a:stretch>
              <a:fillRect l="-9138" t="-2925" r="-13381" b="-38563"/>
            </a:stretch>
          </a:blipFill>
        </p:spPr>
      </p:sp>
      <p:sp>
        <p:nvSpPr>
          <p:cNvPr id="7" name="Freeform 7"/>
          <p:cNvSpPr/>
          <p:nvPr/>
        </p:nvSpPr>
        <p:spPr>
          <a:xfrm>
            <a:off x="14006144" y="5893483"/>
            <a:ext cx="3456432" cy="4114800"/>
          </a:xfrm>
          <a:custGeom>
            <a:avLst/>
            <a:gdLst/>
            <a:ahLst/>
            <a:cxnLst/>
            <a:rect l="l" t="t" r="r" b="b"/>
            <a:pathLst>
              <a:path w="3456432" h="4114800">
                <a:moveTo>
                  <a:pt x="0" y="0"/>
                </a:moveTo>
                <a:lnTo>
                  <a:pt x="3456432" y="0"/>
                </a:lnTo>
                <a:lnTo>
                  <a:pt x="34564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75738" y="412805"/>
            <a:ext cx="17736524" cy="2477379"/>
          </a:xfrm>
          <a:prstGeom prst="rect">
            <a:avLst/>
          </a:prstGeom>
        </p:spPr>
        <p:txBody>
          <a:bodyPr lIns="0" tIns="0" rIns="0" bIns="0" rtlCol="0" anchor="t">
            <a:spAutoFit/>
          </a:bodyPr>
          <a:lstStyle/>
          <a:p>
            <a:pPr algn="ctr">
              <a:lnSpc>
                <a:spcPts val="9926"/>
              </a:lnSpc>
            </a:pPr>
            <a:r>
              <a:rPr lang="en-US" sz="7090">
                <a:solidFill>
                  <a:srgbClr val="080706"/>
                </a:solidFill>
                <a:latin typeface="Canva Sans Bold"/>
                <a:ea typeface="Canva Sans Bold"/>
                <a:cs typeface="Canva Sans Bold"/>
                <a:sym typeface="Canva Sans Bold"/>
              </a:rPr>
              <a:t>Top 3 most ordered pizzas types based on revenue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593505" y="3839892"/>
            <a:ext cx="14568924" cy="5155816"/>
          </a:xfrm>
          <a:custGeom>
            <a:avLst/>
            <a:gdLst/>
            <a:ahLst/>
            <a:cxnLst/>
            <a:rect l="l" t="t" r="r" b="b"/>
            <a:pathLst>
              <a:path w="14568924" h="5155816">
                <a:moveTo>
                  <a:pt x="0" y="0"/>
                </a:moveTo>
                <a:lnTo>
                  <a:pt x="14568924" y="0"/>
                </a:lnTo>
                <a:lnTo>
                  <a:pt x="14568924" y="5155815"/>
                </a:lnTo>
                <a:lnTo>
                  <a:pt x="0" y="5155815"/>
                </a:lnTo>
                <a:lnTo>
                  <a:pt x="0" y="0"/>
                </a:lnTo>
                <a:close/>
              </a:path>
            </a:pathLst>
          </a:custGeom>
          <a:blipFill>
            <a:blip r:embed="rId2"/>
            <a:stretch>
              <a:fillRect/>
            </a:stretch>
          </a:blipFill>
        </p:spPr>
      </p:sp>
      <p:sp>
        <p:nvSpPr>
          <p:cNvPr id="6" name="Freeform 6"/>
          <p:cNvSpPr/>
          <p:nvPr/>
        </p:nvSpPr>
        <p:spPr>
          <a:xfrm>
            <a:off x="13731181" y="6570057"/>
            <a:ext cx="3528119" cy="2688243"/>
          </a:xfrm>
          <a:custGeom>
            <a:avLst/>
            <a:gdLst/>
            <a:ahLst/>
            <a:cxnLst/>
            <a:rect l="l" t="t" r="r" b="b"/>
            <a:pathLst>
              <a:path w="3528119" h="2688243">
                <a:moveTo>
                  <a:pt x="0" y="0"/>
                </a:moveTo>
                <a:lnTo>
                  <a:pt x="3528119" y="0"/>
                </a:lnTo>
                <a:lnTo>
                  <a:pt x="3528119" y="2688243"/>
                </a:lnTo>
                <a:lnTo>
                  <a:pt x="0" y="2688243"/>
                </a:lnTo>
                <a:lnTo>
                  <a:pt x="0" y="0"/>
                </a:lnTo>
                <a:close/>
              </a:path>
            </a:pathLst>
          </a:custGeom>
          <a:blipFill>
            <a:blip r:embed="rId3"/>
            <a:stretch>
              <a:fillRect l="-18009" t="-5454" r="-24474" b="-8484"/>
            </a:stretch>
          </a:blipFill>
        </p:spPr>
      </p:sp>
      <p:sp>
        <p:nvSpPr>
          <p:cNvPr id="7" name="Freeform 7"/>
          <p:cNvSpPr/>
          <p:nvPr/>
        </p:nvSpPr>
        <p:spPr>
          <a:xfrm>
            <a:off x="15162429" y="3839892"/>
            <a:ext cx="2423438" cy="2264813"/>
          </a:xfrm>
          <a:custGeom>
            <a:avLst/>
            <a:gdLst/>
            <a:ahLst/>
            <a:cxnLst/>
            <a:rect l="l" t="t" r="r" b="b"/>
            <a:pathLst>
              <a:path w="2423438" h="2264813">
                <a:moveTo>
                  <a:pt x="0" y="0"/>
                </a:moveTo>
                <a:lnTo>
                  <a:pt x="2423438" y="0"/>
                </a:lnTo>
                <a:lnTo>
                  <a:pt x="2423438" y="2264813"/>
                </a:lnTo>
                <a:lnTo>
                  <a:pt x="0" y="2264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75738" y="532568"/>
            <a:ext cx="17736524" cy="3307324"/>
          </a:xfrm>
          <a:prstGeom prst="rect">
            <a:avLst/>
          </a:prstGeom>
        </p:spPr>
        <p:txBody>
          <a:bodyPr lIns="0" tIns="0" rIns="0" bIns="0" rtlCol="0" anchor="t">
            <a:spAutoFit/>
          </a:bodyPr>
          <a:lstStyle/>
          <a:p>
            <a:pPr marL="0" lvl="0" indent="0" algn="ctr">
              <a:lnSpc>
                <a:spcPts val="8806"/>
              </a:lnSpc>
              <a:spcBef>
                <a:spcPct val="0"/>
              </a:spcBef>
            </a:pPr>
            <a:r>
              <a:rPr lang="en-US" sz="6290">
                <a:solidFill>
                  <a:srgbClr val="080706"/>
                </a:solidFill>
                <a:latin typeface="Canva Sans Bold"/>
                <a:ea typeface="Canva Sans Bold"/>
                <a:cs typeface="Canva Sans Bold"/>
                <a:sym typeface="Canva Sans Bold"/>
              </a:rPr>
              <a:t>C</a:t>
            </a:r>
            <a:r>
              <a:rPr lang="en-US" sz="6290" u="none" strike="noStrike">
                <a:solidFill>
                  <a:srgbClr val="080706"/>
                </a:solidFill>
                <a:latin typeface="Canva Sans Bold"/>
                <a:ea typeface="Canva Sans Bold"/>
                <a:cs typeface="Canva Sans Bold"/>
                <a:sym typeface="Canva Sans Bold"/>
              </a:rPr>
              <a:t>alculate the percentage contribution of each pizza type to total revenue based on category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776916" y="3537201"/>
            <a:ext cx="10543142" cy="3573546"/>
          </a:xfrm>
          <a:custGeom>
            <a:avLst/>
            <a:gdLst/>
            <a:ahLst/>
            <a:cxnLst/>
            <a:rect l="l" t="t" r="r" b="b"/>
            <a:pathLst>
              <a:path w="10543142" h="3573546">
                <a:moveTo>
                  <a:pt x="0" y="0"/>
                </a:moveTo>
                <a:lnTo>
                  <a:pt x="10543142" y="0"/>
                </a:lnTo>
                <a:lnTo>
                  <a:pt x="10543142" y="3573546"/>
                </a:lnTo>
                <a:lnTo>
                  <a:pt x="0" y="3573546"/>
                </a:lnTo>
                <a:lnTo>
                  <a:pt x="0" y="0"/>
                </a:lnTo>
                <a:close/>
              </a:path>
            </a:pathLst>
          </a:custGeom>
          <a:blipFill>
            <a:blip r:embed="rId2"/>
            <a:stretch>
              <a:fillRect l="-2493" t="-3678" r="-3934"/>
            </a:stretch>
          </a:blipFill>
        </p:spPr>
      </p:sp>
      <p:sp>
        <p:nvSpPr>
          <p:cNvPr id="6" name="Freeform 6"/>
          <p:cNvSpPr/>
          <p:nvPr/>
        </p:nvSpPr>
        <p:spPr>
          <a:xfrm>
            <a:off x="12938716" y="3537201"/>
            <a:ext cx="3659005" cy="3212598"/>
          </a:xfrm>
          <a:custGeom>
            <a:avLst/>
            <a:gdLst/>
            <a:ahLst/>
            <a:cxnLst/>
            <a:rect l="l" t="t" r="r" b="b"/>
            <a:pathLst>
              <a:path w="3659005" h="3212598">
                <a:moveTo>
                  <a:pt x="0" y="0"/>
                </a:moveTo>
                <a:lnTo>
                  <a:pt x="3659006" y="0"/>
                </a:lnTo>
                <a:lnTo>
                  <a:pt x="3659006" y="3212598"/>
                </a:lnTo>
                <a:lnTo>
                  <a:pt x="0" y="3212598"/>
                </a:lnTo>
                <a:lnTo>
                  <a:pt x="0" y="0"/>
                </a:lnTo>
                <a:close/>
              </a:path>
            </a:pathLst>
          </a:custGeom>
          <a:blipFill>
            <a:blip r:embed="rId3"/>
            <a:stretch>
              <a:fillRect l="-12366" r="-6183"/>
            </a:stretch>
          </a:blipFill>
        </p:spPr>
      </p:sp>
      <p:sp>
        <p:nvSpPr>
          <p:cNvPr id="7" name="Freeform 7"/>
          <p:cNvSpPr/>
          <p:nvPr/>
        </p:nvSpPr>
        <p:spPr>
          <a:xfrm>
            <a:off x="12938716" y="6749799"/>
            <a:ext cx="3659005" cy="2860110"/>
          </a:xfrm>
          <a:custGeom>
            <a:avLst/>
            <a:gdLst/>
            <a:ahLst/>
            <a:cxnLst/>
            <a:rect l="l" t="t" r="r" b="b"/>
            <a:pathLst>
              <a:path w="3659005" h="2860110">
                <a:moveTo>
                  <a:pt x="0" y="0"/>
                </a:moveTo>
                <a:lnTo>
                  <a:pt x="3659006" y="0"/>
                </a:lnTo>
                <a:lnTo>
                  <a:pt x="3659006" y="2860110"/>
                </a:lnTo>
                <a:lnTo>
                  <a:pt x="0" y="2860110"/>
                </a:lnTo>
                <a:lnTo>
                  <a:pt x="0" y="0"/>
                </a:lnTo>
                <a:close/>
              </a:path>
            </a:pathLst>
          </a:custGeom>
          <a:blipFill>
            <a:blip r:embed="rId4"/>
            <a:stretch>
              <a:fillRect l="-12337" t="-16833"/>
            </a:stretch>
          </a:blipFill>
        </p:spPr>
      </p:sp>
      <p:sp>
        <p:nvSpPr>
          <p:cNvPr id="8" name="Freeform 8"/>
          <p:cNvSpPr/>
          <p:nvPr/>
        </p:nvSpPr>
        <p:spPr>
          <a:xfrm>
            <a:off x="9144000" y="6280216"/>
            <a:ext cx="1935384" cy="3329693"/>
          </a:xfrm>
          <a:custGeom>
            <a:avLst/>
            <a:gdLst/>
            <a:ahLst/>
            <a:cxnLst/>
            <a:rect l="l" t="t" r="r" b="b"/>
            <a:pathLst>
              <a:path w="1935384" h="3329693">
                <a:moveTo>
                  <a:pt x="0" y="0"/>
                </a:moveTo>
                <a:lnTo>
                  <a:pt x="1935384" y="0"/>
                </a:lnTo>
                <a:lnTo>
                  <a:pt x="1935384" y="3329693"/>
                </a:lnTo>
                <a:lnTo>
                  <a:pt x="0" y="3329693"/>
                </a:lnTo>
                <a:lnTo>
                  <a:pt x="0" y="0"/>
                </a:lnTo>
                <a:close/>
              </a:path>
            </a:pathLst>
          </a:custGeom>
          <a:blipFill>
            <a:blip r:embed="rId5"/>
            <a:stretch>
              <a:fillRect/>
            </a:stretch>
          </a:blipFill>
        </p:spPr>
      </p:sp>
      <p:sp>
        <p:nvSpPr>
          <p:cNvPr id="9" name="Freeform 9"/>
          <p:cNvSpPr/>
          <p:nvPr/>
        </p:nvSpPr>
        <p:spPr>
          <a:xfrm>
            <a:off x="776916" y="7625507"/>
            <a:ext cx="1890781" cy="2193944"/>
          </a:xfrm>
          <a:custGeom>
            <a:avLst/>
            <a:gdLst/>
            <a:ahLst/>
            <a:cxnLst/>
            <a:rect l="l" t="t" r="r" b="b"/>
            <a:pathLst>
              <a:path w="1890781" h="2193944">
                <a:moveTo>
                  <a:pt x="0" y="0"/>
                </a:moveTo>
                <a:lnTo>
                  <a:pt x="1890781" y="0"/>
                </a:lnTo>
                <a:lnTo>
                  <a:pt x="1890781" y="2193944"/>
                </a:lnTo>
                <a:lnTo>
                  <a:pt x="0" y="21939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0" y="283098"/>
            <a:ext cx="18288000" cy="2956175"/>
          </a:xfrm>
          <a:prstGeom prst="rect">
            <a:avLst/>
          </a:prstGeom>
        </p:spPr>
        <p:txBody>
          <a:bodyPr lIns="0" tIns="0" rIns="0" bIns="0" rtlCol="0" anchor="t">
            <a:spAutoFit/>
          </a:bodyPr>
          <a:lstStyle/>
          <a:p>
            <a:pPr marL="0" lvl="0" indent="0" algn="ctr">
              <a:lnSpc>
                <a:spcPts val="11886"/>
              </a:lnSpc>
              <a:spcBef>
                <a:spcPct val="0"/>
              </a:spcBef>
            </a:pPr>
            <a:r>
              <a:rPr lang="en-US" sz="8490" u="none" strike="noStrike">
                <a:solidFill>
                  <a:srgbClr val="080706"/>
                </a:solidFill>
                <a:latin typeface="Canva Sans Bold"/>
                <a:ea typeface="Canva Sans Bold"/>
                <a:cs typeface="Canva Sans Bold"/>
                <a:sym typeface="Canva Sans Bold"/>
              </a:rPr>
              <a:t>Analyze the cumulative revenue generated over time.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751738" y="3014662"/>
            <a:ext cx="12927411" cy="4833312"/>
          </a:xfrm>
          <a:custGeom>
            <a:avLst/>
            <a:gdLst/>
            <a:ahLst/>
            <a:cxnLst/>
            <a:rect l="l" t="t" r="r" b="b"/>
            <a:pathLst>
              <a:path w="12927411" h="4833312">
                <a:moveTo>
                  <a:pt x="0" y="0"/>
                </a:moveTo>
                <a:lnTo>
                  <a:pt x="12927411" y="0"/>
                </a:lnTo>
                <a:lnTo>
                  <a:pt x="12927411" y="4833312"/>
                </a:lnTo>
                <a:lnTo>
                  <a:pt x="0" y="4833312"/>
                </a:lnTo>
                <a:lnTo>
                  <a:pt x="0" y="0"/>
                </a:lnTo>
                <a:close/>
              </a:path>
            </a:pathLst>
          </a:custGeom>
          <a:blipFill>
            <a:blip r:embed="rId2"/>
            <a:stretch>
              <a:fillRect l="-973" r="-2819"/>
            </a:stretch>
          </a:blipFill>
        </p:spPr>
      </p:sp>
      <p:sp>
        <p:nvSpPr>
          <p:cNvPr id="6" name="Freeform 6"/>
          <p:cNvSpPr/>
          <p:nvPr/>
        </p:nvSpPr>
        <p:spPr>
          <a:xfrm>
            <a:off x="9785303" y="4107935"/>
            <a:ext cx="4281324" cy="2765379"/>
          </a:xfrm>
          <a:custGeom>
            <a:avLst/>
            <a:gdLst/>
            <a:ahLst/>
            <a:cxnLst/>
            <a:rect l="l" t="t" r="r" b="b"/>
            <a:pathLst>
              <a:path w="4281324" h="2765379">
                <a:moveTo>
                  <a:pt x="0" y="0"/>
                </a:moveTo>
                <a:lnTo>
                  <a:pt x="4281324" y="0"/>
                </a:lnTo>
                <a:lnTo>
                  <a:pt x="4281324" y="2765380"/>
                </a:lnTo>
                <a:lnTo>
                  <a:pt x="0" y="2765380"/>
                </a:lnTo>
                <a:lnTo>
                  <a:pt x="0" y="0"/>
                </a:lnTo>
                <a:close/>
              </a:path>
            </a:pathLst>
          </a:custGeom>
          <a:blipFill>
            <a:blip r:embed="rId3"/>
            <a:stretch>
              <a:fillRect l="-4662"/>
            </a:stretch>
          </a:blipFill>
        </p:spPr>
      </p:sp>
      <p:sp>
        <p:nvSpPr>
          <p:cNvPr id="7" name="Freeform 7"/>
          <p:cNvSpPr/>
          <p:nvPr/>
        </p:nvSpPr>
        <p:spPr>
          <a:xfrm>
            <a:off x="9785303" y="6873315"/>
            <a:ext cx="4281324" cy="892945"/>
          </a:xfrm>
          <a:custGeom>
            <a:avLst/>
            <a:gdLst/>
            <a:ahLst/>
            <a:cxnLst/>
            <a:rect l="l" t="t" r="r" b="b"/>
            <a:pathLst>
              <a:path w="4281324" h="892945">
                <a:moveTo>
                  <a:pt x="0" y="0"/>
                </a:moveTo>
                <a:lnTo>
                  <a:pt x="4281324" y="0"/>
                </a:lnTo>
                <a:lnTo>
                  <a:pt x="4281324" y="892945"/>
                </a:lnTo>
                <a:lnTo>
                  <a:pt x="0" y="892945"/>
                </a:lnTo>
                <a:lnTo>
                  <a:pt x="0" y="0"/>
                </a:lnTo>
                <a:close/>
              </a:path>
            </a:pathLst>
          </a:custGeom>
          <a:blipFill>
            <a:blip r:embed="rId4"/>
            <a:stretch>
              <a:fillRect l="-5815" t="-36005" r="-3627" b="-6970"/>
            </a:stretch>
          </a:blipFill>
        </p:spPr>
      </p:sp>
      <p:sp>
        <p:nvSpPr>
          <p:cNvPr id="8" name="Freeform 8"/>
          <p:cNvSpPr/>
          <p:nvPr/>
        </p:nvSpPr>
        <p:spPr>
          <a:xfrm>
            <a:off x="14247201" y="6873315"/>
            <a:ext cx="3580151" cy="3039874"/>
          </a:xfrm>
          <a:custGeom>
            <a:avLst/>
            <a:gdLst/>
            <a:ahLst/>
            <a:cxnLst/>
            <a:rect l="l" t="t" r="r" b="b"/>
            <a:pathLst>
              <a:path w="3580151" h="3039874">
                <a:moveTo>
                  <a:pt x="0" y="0"/>
                </a:moveTo>
                <a:lnTo>
                  <a:pt x="3580151" y="0"/>
                </a:lnTo>
                <a:lnTo>
                  <a:pt x="3580151" y="3039874"/>
                </a:lnTo>
                <a:lnTo>
                  <a:pt x="0" y="30398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51738" y="8009876"/>
            <a:ext cx="2961651" cy="1728527"/>
          </a:xfrm>
          <a:custGeom>
            <a:avLst/>
            <a:gdLst/>
            <a:ahLst/>
            <a:cxnLst/>
            <a:rect l="l" t="t" r="r" b="b"/>
            <a:pathLst>
              <a:path w="2961651" h="1728527">
                <a:moveTo>
                  <a:pt x="0" y="0"/>
                </a:moveTo>
                <a:lnTo>
                  <a:pt x="2961651" y="0"/>
                </a:lnTo>
                <a:lnTo>
                  <a:pt x="2961651" y="1728527"/>
                </a:lnTo>
                <a:lnTo>
                  <a:pt x="0" y="17285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275738" y="396213"/>
            <a:ext cx="17736524" cy="2192899"/>
          </a:xfrm>
          <a:prstGeom prst="rect">
            <a:avLst/>
          </a:prstGeom>
        </p:spPr>
        <p:txBody>
          <a:bodyPr lIns="0" tIns="0" rIns="0" bIns="0" rtlCol="0" anchor="t">
            <a:spAutoFit/>
          </a:bodyPr>
          <a:lstStyle/>
          <a:p>
            <a:pPr marL="0" lvl="0" indent="0" algn="ctr">
              <a:lnSpc>
                <a:spcPts val="8806"/>
              </a:lnSpc>
              <a:spcBef>
                <a:spcPct val="0"/>
              </a:spcBef>
            </a:pPr>
            <a:r>
              <a:rPr lang="en-US" sz="6290" u="none" strike="noStrike">
                <a:solidFill>
                  <a:srgbClr val="080706"/>
                </a:solidFill>
                <a:latin typeface="Canva Sans Bold"/>
                <a:ea typeface="Canva Sans Bold"/>
                <a:cs typeface="Canva Sans Bold"/>
                <a:sym typeface="Canva Sans Bold"/>
              </a:rPr>
              <a:t>The top 3 most ordered pizza types based on revenue for each pizza category.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TextBox 5"/>
          <p:cNvSpPr txBox="1"/>
          <p:nvPr/>
        </p:nvSpPr>
        <p:spPr>
          <a:xfrm>
            <a:off x="1212423" y="1985625"/>
            <a:ext cx="15836908" cy="5605659"/>
          </a:xfrm>
          <a:prstGeom prst="rect">
            <a:avLst/>
          </a:prstGeom>
        </p:spPr>
        <p:txBody>
          <a:bodyPr lIns="0" tIns="0" rIns="0" bIns="0" rtlCol="0" anchor="t">
            <a:spAutoFit/>
          </a:bodyPr>
          <a:lstStyle/>
          <a:p>
            <a:pPr algn="l">
              <a:lnSpc>
                <a:spcPts val="4451"/>
              </a:lnSpc>
              <a:spcBef>
                <a:spcPct val="0"/>
              </a:spcBef>
            </a:pPr>
            <a:r>
              <a:rPr lang="en-US" sz="3179">
                <a:solidFill>
                  <a:srgbClr val="080706"/>
                </a:solidFill>
                <a:latin typeface="Canva Sans Bold"/>
                <a:ea typeface="Canva Sans Bold"/>
                <a:cs typeface="Canva Sans Bold"/>
                <a:sym typeface="Canva Sans Bold"/>
              </a:rPr>
              <a:t>In conclusion, these SQL queries give a clear picture of Pizza Hut's sales data. They start with basic details like the total number of orders and overall revenue. The queries then look at specific aspects like the most expensive pizza, the most popular pizza size, and the top pizza types ordered. They also check how orders are spread throughout the day, how pizzas are distributed by category, and the average number of pizzas ordered daily. More advanced queries show how much revenue each pizza category brings in, track revenue growth over time, and list the top pizza types by revenue in each category. Together, these queries help understand sales trends, what customers like, and revenue patterns, which helps in making better business decisions.</a:t>
            </a:r>
          </a:p>
        </p:txBody>
      </p:sp>
      <p:sp>
        <p:nvSpPr>
          <p:cNvPr id="6" name="Freeform 6"/>
          <p:cNvSpPr/>
          <p:nvPr/>
        </p:nvSpPr>
        <p:spPr>
          <a:xfrm>
            <a:off x="14304519" y="7314636"/>
            <a:ext cx="3303822" cy="2576981"/>
          </a:xfrm>
          <a:custGeom>
            <a:avLst/>
            <a:gdLst/>
            <a:ahLst/>
            <a:cxnLst/>
            <a:rect l="l" t="t" r="r" b="b"/>
            <a:pathLst>
              <a:path w="3303822" h="2576981">
                <a:moveTo>
                  <a:pt x="0" y="0"/>
                </a:moveTo>
                <a:lnTo>
                  <a:pt x="3303822" y="0"/>
                </a:lnTo>
                <a:lnTo>
                  <a:pt x="3303822" y="2576981"/>
                </a:lnTo>
                <a:lnTo>
                  <a:pt x="0" y="25769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75738" y="7809641"/>
            <a:ext cx="3038323" cy="2198641"/>
          </a:xfrm>
          <a:custGeom>
            <a:avLst/>
            <a:gdLst/>
            <a:ahLst/>
            <a:cxnLst/>
            <a:rect l="l" t="t" r="r" b="b"/>
            <a:pathLst>
              <a:path w="3038323" h="2198641">
                <a:moveTo>
                  <a:pt x="0" y="0"/>
                </a:moveTo>
                <a:lnTo>
                  <a:pt x="3038323" y="0"/>
                </a:lnTo>
                <a:lnTo>
                  <a:pt x="3038323" y="2198642"/>
                </a:lnTo>
                <a:lnTo>
                  <a:pt x="0" y="2198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463903" y="487239"/>
            <a:ext cx="5360194" cy="1309615"/>
          </a:xfrm>
          <a:prstGeom prst="rect">
            <a:avLst/>
          </a:prstGeom>
        </p:spPr>
        <p:txBody>
          <a:bodyPr lIns="0" tIns="0" rIns="0" bIns="0" rtlCol="0" anchor="t">
            <a:spAutoFit/>
          </a:bodyPr>
          <a:lstStyle/>
          <a:p>
            <a:pPr marL="0" lvl="0" indent="0" algn="ctr">
              <a:lnSpc>
                <a:spcPts val="10766"/>
              </a:lnSpc>
              <a:spcBef>
                <a:spcPct val="0"/>
              </a:spcBef>
            </a:pPr>
            <a:r>
              <a:rPr lang="en-US" sz="7690">
                <a:solidFill>
                  <a:srgbClr val="080706"/>
                </a:solidFill>
                <a:latin typeface="Canva Sans Bold"/>
                <a:ea typeface="Canva Sans Bold"/>
                <a:cs typeface="Canva Sans Bold"/>
                <a:sym typeface="Canva Sans Bold"/>
              </a:rPr>
              <a:t>C</a:t>
            </a:r>
            <a:r>
              <a:rPr lang="en-US" sz="7690" u="none" strike="noStrike">
                <a:solidFill>
                  <a:srgbClr val="080706"/>
                </a:solidFill>
                <a:latin typeface="Canva Sans Bold"/>
                <a:ea typeface="Canva Sans Bold"/>
                <a:cs typeface="Canva Sans Bold"/>
                <a:sym typeface="Canva Sans Bold"/>
              </a:rPr>
              <a:t>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264508" y="227032"/>
            <a:ext cx="17758984" cy="9832936"/>
          </a:xfrm>
          <a:custGeom>
            <a:avLst/>
            <a:gdLst/>
            <a:ahLst/>
            <a:cxnLst/>
            <a:rect l="l" t="t" r="r" b="b"/>
            <a:pathLst>
              <a:path w="17758984" h="9832936">
                <a:moveTo>
                  <a:pt x="0" y="0"/>
                </a:moveTo>
                <a:lnTo>
                  <a:pt x="17758984" y="0"/>
                </a:lnTo>
                <a:lnTo>
                  <a:pt x="17758984" y="9832936"/>
                </a:lnTo>
                <a:lnTo>
                  <a:pt x="0" y="9832936"/>
                </a:lnTo>
                <a:lnTo>
                  <a:pt x="0" y="0"/>
                </a:lnTo>
                <a:close/>
              </a:path>
            </a:pathLst>
          </a:custGeom>
          <a:blipFill>
            <a:blip r:embed="rId2">
              <a:alphaModFix amt="86000"/>
            </a:blip>
            <a:stretch>
              <a:fillRect l="-8876" t="-20175" b="-20175"/>
            </a:stretch>
          </a:blipFill>
        </p:spPr>
      </p:sp>
      <p:grpSp>
        <p:nvGrpSpPr>
          <p:cNvPr id="6" name="Group 6"/>
          <p:cNvGrpSpPr/>
          <p:nvPr/>
        </p:nvGrpSpPr>
        <p:grpSpPr>
          <a:xfrm>
            <a:off x="757198" y="2337798"/>
            <a:ext cx="16773604" cy="5741516"/>
            <a:chOff x="0" y="0"/>
            <a:chExt cx="52563188" cy="17992100"/>
          </a:xfrm>
        </p:grpSpPr>
        <p:sp>
          <p:nvSpPr>
            <p:cNvPr id="7" name="Freeform 7"/>
            <p:cNvSpPr/>
            <p:nvPr/>
          </p:nvSpPr>
          <p:spPr>
            <a:xfrm>
              <a:off x="72390" y="72390"/>
              <a:ext cx="52418409" cy="17847321"/>
            </a:xfrm>
            <a:custGeom>
              <a:avLst/>
              <a:gdLst/>
              <a:ahLst/>
              <a:cxnLst/>
              <a:rect l="l" t="t" r="r" b="b"/>
              <a:pathLst>
                <a:path w="52418409" h="17847321">
                  <a:moveTo>
                    <a:pt x="0" y="0"/>
                  </a:moveTo>
                  <a:lnTo>
                    <a:pt x="52418409" y="0"/>
                  </a:lnTo>
                  <a:lnTo>
                    <a:pt x="52418409" y="17847321"/>
                  </a:lnTo>
                  <a:lnTo>
                    <a:pt x="0" y="17847321"/>
                  </a:lnTo>
                  <a:lnTo>
                    <a:pt x="0" y="0"/>
                  </a:lnTo>
                  <a:close/>
                </a:path>
              </a:pathLst>
            </a:custGeom>
            <a:solidFill>
              <a:srgbClr val="FFFFFF"/>
            </a:solidFill>
          </p:spPr>
        </p:sp>
        <p:sp>
          <p:nvSpPr>
            <p:cNvPr id="8" name="Freeform 8"/>
            <p:cNvSpPr/>
            <p:nvPr/>
          </p:nvSpPr>
          <p:spPr>
            <a:xfrm>
              <a:off x="0" y="0"/>
              <a:ext cx="52563185" cy="17992100"/>
            </a:xfrm>
            <a:custGeom>
              <a:avLst/>
              <a:gdLst/>
              <a:ahLst/>
              <a:cxnLst/>
              <a:rect l="l" t="t" r="r" b="b"/>
              <a:pathLst>
                <a:path w="52563185" h="17992100">
                  <a:moveTo>
                    <a:pt x="52418407" y="17847320"/>
                  </a:moveTo>
                  <a:lnTo>
                    <a:pt x="52563185" y="17847320"/>
                  </a:lnTo>
                  <a:lnTo>
                    <a:pt x="52563185" y="17992100"/>
                  </a:lnTo>
                  <a:lnTo>
                    <a:pt x="52418407" y="17992100"/>
                  </a:lnTo>
                  <a:lnTo>
                    <a:pt x="52418407" y="17847320"/>
                  </a:lnTo>
                  <a:close/>
                  <a:moveTo>
                    <a:pt x="0" y="144780"/>
                  </a:moveTo>
                  <a:lnTo>
                    <a:pt x="144780" y="144780"/>
                  </a:lnTo>
                  <a:lnTo>
                    <a:pt x="144780" y="17847320"/>
                  </a:lnTo>
                  <a:lnTo>
                    <a:pt x="0" y="17847320"/>
                  </a:lnTo>
                  <a:lnTo>
                    <a:pt x="0" y="144780"/>
                  </a:lnTo>
                  <a:close/>
                  <a:moveTo>
                    <a:pt x="0" y="17847320"/>
                  </a:moveTo>
                  <a:lnTo>
                    <a:pt x="144780" y="17847320"/>
                  </a:lnTo>
                  <a:lnTo>
                    <a:pt x="144780" y="17992100"/>
                  </a:lnTo>
                  <a:lnTo>
                    <a:pt x="0" y="17992100"/>
                  </a:lnTo>
                  <a:lnTo>
                    <a:pt x="0" y="17847320"/>
                  </a:lnTo>
                  <a:close/>
                  <a:moveTo>
                    <a:pt x="52418407" y="144780"/>
                  </a:moveTo>
                  <a:lnTo>
                    <a:pt x="52563185" y="144780"/>
                  </a:lnTo>
                  <a:lnTo>
                    <a:pt x="52563185" y="17847320"/>
                  </a:lnTo>
                  <a:lnTo>
                    <a:pt x="52418407" y="17847320"/>
                  </a:lnTo>
                  <a:lnTo>
                    <a:pt x="52418407" y="144780"/>
                  </a:lnTo>
                  <a:close/>
                  <a:moveTo>
                    <a:pt x="144780" y="17847320"/>
                  </a:moveTo>
                  <a:lnTo>
                    <a:pt x="52418407" y="17847320"/>
                  </a:lnTo>
                  <a:lnTo>
                    <a:pt x="52418407" y="17992100"/>
                  </a:lnTo>
                  <a:lnTo>
                    <a:pt x="144780" y="17992100"/>
                  </a:lnTo>
                  <a:lnTo>
                    <a:pt x="144780" y="17847320"/>
                  </a:lnTo>
                  <a:close/>
                  <a:moveTo>
                    <a:pt x="52418407" y="0"/>
                  </a:moveTo>
                  <a:lnTo>
                    <a:pt x="52563185" y="0"/>
                  </a:lnTo>
                  <a:lnTo>
                    <a:pt x="52563185" y="144780"/>
                  </a:lnTo>
                  <a:lnTo>
                    <a:pt x="52418407" y="144780"/>
                  </a:lnTo>
                  <a:lnTo>
                    <a:pt x="52418407" y="0"/>
                  </a:lnTo>
                  <a:close/>
                  <a:moveTo>
                    <a:pt x="0" y="0"/>
                  </a:moveTo>
                  <a:lnTo>
                    <a:pt x="144780" y="0"/>
                  </a:lnTo>
                  <a:lnTo>
                    <a:pt x="144780" y="144780"/>
                  </a:lnTo>
                  <a:lnTo>
                    <a:pt x="0" y="144780"/>
                  </a:lnTo>
                  <a:lnTo>
                    <a:pt x="0" y="0"/>
                  </a:lnTo>
                  <a:close/>
                  <a:moveTo>
                    <a:pt x="144780" y="0"/>
                  </a:moveTo>
                  <a:lnTo>
                    <a:pt x="52418407" y="0"/>
                  </a:lnTo>
                  <a:lnTo>
                    <a:pt x="52418407" y="144780"/>
                  </a:lnTo>
                  <a:lnTo>
                    <a:pt x="144780" y="144780"/>
                  </a:lnTo>
                  <a:lnTo>
                    <a:pt x="144780" y="0"/>
                  </a:lnTo>
                  <a:close/>
                </a:path>
              </a:pathLst>
            </a:custGeom>
            <a:solidFill>
              <a:srgbClr val="2B1B10"/>
            </a:solidFill>
          </p:spPr>
        </p:sp>
      </p:grpSp>
      <p:sp>
        <p:nvSpPr>
          <p:cNvPr id="9" name="TextBox 9"/>
          <p:cNvSpPr txBox="1"/>
          <p:nvPr/>
        </p:nvSpPr>
        <p:spPr>
          <a:xfrm>
            <a:off x="1028700" y="2460738"/>
            <a:ext cx="16230600" cy="2397124"/>
          </a:xfrm>
          <a:prstGeom prst="rect">
            <a:avLst/>
          </a:prstGeom>
        </p:spPr>
        <p:txBody>
          <a:bodyPr lIns="0" tIns="0" rIns="0" bIns="0" rtlCol="0" anchor="t">
            <a:spAutoFit/>
          </a:bodyPr>
          <a:lstStyle/>
          <a:p>
            <a:pPr algn="ctr">
              <a:lnSpc>
                <a:spcPts val="19600"/>
              </a:lnSpc>
            </a:pPr>
            <a:r>
              <a:rPr lang="en-US" sz="14000">
                <a:solidFill>
                  <a:srgbClr val="080706"/>
                </a:solidFill>
                <a:latin typeface="Canva Sans Bold"/>
                <a:ea typeface="Canva Sans Bold"/>
                <a:cs typeface="Canva Sans Bold"/>
                <a:sym typeface="Canva Sans Bold"/>
              </a:rPr>
              <a:t>PIZZA PARTY!</a:t>
            </a:r>
          </a:p>
        </p:txBody>
      </p:sp>
      <p:sp>
        <p:nvSpPr>
          <p:cNvPr id="10" name="Freeform 10"/>
          <p:cNvSpPr/>
          <p:nvPr/>
        </p:nvSpPr>
        <p:spPr>
          <a:xfrm>
            <a:off x="12500290" y="5403022"/>
            <a:ext cx="2498988" cy="2676292"/>
          </a:xfrm>
          <a:custGeom>
            <a:avLst/>
            <a:gdLst/>
            <a:ahLst/>
            <a:cxnLst/>
            <a:rect l="l" t="t" r="r" b="b"/>
            <a:pathLst>
              <a:path w="2498988" h="2676292">
                <a:moveTo>
                  <a:pt x="0" y="0"/>
                </a:moveTo>
                <a:lnTo>
                  <a:pt x="2498987" y="0"/>
                </a:lnTo>
                <a:lnTo>
                  <a:pt x="2498987" y="2676292"/>
                </a:lnTo>
                <a:lnTo>
                  <a:pt x="0" y="26762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894905" y="5403022"/>
            <a:ext cx="2498988" cy="2676292"/>
          </a:xfrm>
          <a:custGeom>
            <a:avLst/>
            <a:gdLst/>
            <a:ahLst/>
            <a:cxnLst/>
            <a:rect l="l" t="t" r="r" b="b"/>
            <a:pathLst>
              <a:path w="2498988" h="2676292">
                <a:moveTo>
                  <a:pt x="0" y="0"/>
                </a:moveTo>
                <a:lnTo>
                  <a:pt x="2498988" y="0"/>
                </a:lnTo>
                <a:lnTo>
                  <a:pt x="2498988" y="2676292"/>
                </a:lnTo>
                <a:lnTo>
                  <a:pt x="0" y="26762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698943" y="5403022"/>
            <a:ext cx="2498988" cy="2676292"/>
          </a:xfrm>
          <a:custGeom>
            <a:avLst/>
            <a:gdLst/>
            <a:ahLst/>
            <a:cxnLst/>
            <a:rect l="l" t="t" r="r" b="b"/>
            <a:pathLst>
              <a:path w="2498988" h="2676292">
                <a:moveTo>
                  <a:pt x="0" y="0"/>
                </a:moveTo>
                <a:lnTo>
                  <a:pt x="2498988" y="0"/>
                </a:lnTo>
                <a:lnTo>
                  <a:pt x="2498988" y="2676292"/>
                </a:lnTo>
                <a:lnTo>
                  <a:pt x="0" y="26762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TextBox 5"/>
          <p:cNvSpPr txBox="1"/>
          <p:nvPr/>
        </p:nvSpPr>
        <p:spPr>
          <a:xfrm>
            <a:off x="1509308" y="4014272"/>
            <a:ext cx="14904880" cy="4312539"/>
          </a:xfrm>
          <a:prstGeom prst="rect">
            <a:avLst/>
          </a:prstGeom>
        </p:spPr>
        <p:txBody>
          <a:bodyPr lIns="0" tIns="0" rIns="0" bIns="0" rtlCol="0" anchor="t">
            <a:spAutoFit/>
          </a:bodyPr>
          <a:lstStyle/>
          <a:p>
            <a:pPr algn="l">
              <a:lnSpc>
                <a:spcPts val="4325"/>
              </a:lnSpc>
              <a:spcBef>
                <a:spcPct val="0"/>
              </a:spcBef>
            </a:pPr>
            <a:r>
              <a:rPr lang="en-US" sz="3089">
                <a:solidFill>
                  <a:srgbClr val="080706"/>
                </a:solidFill>
                <a:latin typeface="Canva Sans Bold"/>
                <a:ea typeface="Canva Sans Bold"/>
                <a:cs typeface="Canva Sans Bold"/>
                <a:sym typeface="Canva Sans Bold"/>
              </a:rPr>
              <a:t>This project involves using a database for Pizza Hut, where different SQL queries help analyze pizza sales. The tasks include counting the total number of orders, figuring out the total money made from pizza sales, finding the most expensive pizza, and identifying the most common pizza size ordered. The project also looks into more detailed queries, such as checking revenue by pizza category, tracking revenue over time, and finding the top pizza types based on money earned. The goal is to understand sales trends and what customers prefer.</a:t>
            </a:r>
          </a:p>
        </p:txBody>
      </p:sp>
      <p:sp>
        <p:nvSpPr>
          <p:cNvPr id="6" name="Freeform 6"/>
          <p:cNvSpPr/>
          <p:nvPr/>
        </p:nvSpPr>
        <p:spPr>
          <a:xfrm>
            <a:off x="15163629" y="7331991"/>
            <a:ext cx="2501117" cy="2676292"/>
          </a:xfrm>
          <a:custGeom>
            <a:avLst/>
            <a:gdLst/>
            <a:ahLst/>
            <a:cxnLst/>
            <a:rect l="l" t="t" r="r" b="b"/>
            <a:pathLst>
              <a:path w="2501117" h="2676292">
                <a:moveTo>
                  <a:pt x="0" y="0"/>
                </a:moveTo>
                <a:lnTo>
                  <a:pt x="2501117" y="0"/>
                </a:lnTo>
                <a:lnTo>
                  <a:pt x="2501117" y="2676292"/>
                </a:lnTo>
                <a:lnTo>
                  <a:pt x="0" y="26762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59461" y="8326811"/>
            <a:ext cx="1268747" cy="1681471"/>
          </a:xfrm>
          <a:custGeom>
            <a:avLst/>
            <a:gdLst/>
            <a:ahLst/>
            <a:cxnLst/>
            <a:rect l="l" t="t" r="r" b="b"/>
            <a:pathLst>
              <a:path w="1268747" h="1681471">
                <a:moveTo>
                  <a:pt x="0" y="0"/>
                </a:moveTo>
                <a:lnTo>
                  <a:pt x="1268747" y="0"/>
                </a:lnTo>
                <a:lnTo>
                  <a:pt x="1268747" y="1681472"/>
                </a:lnTo>
                <a:lnTo>
                  <a:pt x="0" y="16814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75738" y="194933"/>
            <a:ext cx="17736524" cy="2031637"/>
          </a:xfrm>
          <a:prstGeom prst="rect">
            <a:avLst/>
          </a:prstGeom>
        </p:spPr>
        <p:txBody>
          <a:bodyPr lIns="0" tIns="0" rIns="0" bIns="0" rtlCol="0" anchor="t">
            <a:spAutoFit/>
          </a:bodyPr>
          <a:lstStyle/>
          <a:p>
            <a:pPr algn="ctr">
              <a:lnSpc>
                <a:spcPts val="16645"/>
              </a:lnSpc>
            </a:pPr>
            <a:r>
              <a:rPr lang="en-US" sz="11889">
                <a:solidFill>
                  <a:srgbClr val="080706"/>
                </a:solidFill>
                <a:latin typeface="Canva Sans Bold"/>
                <a:ea typeface="Canva Sans Bold"/>
                <a:cs typeface="Canva Sans Bold"/>
                <a:sym typeface="Canva Sans Bold"/>
              </a:rPr>
              <a:t>About Me </a:t>
            </a:r>
          </a:p>
        </p:txBody>
      </p:sp>
      <p:sp>
        <p:nvSpPr>
          <p:cNvPr id="9" name="TextBox 9"/>
          <p:cNvSpPr txBox="1"/>
          <p:nvPr/>
        </p:nvSpPr>
        <p:spPr>
          <a:xfrm>
            <a:off x="1509308" y="2389701"/>
            <a:ext cx="15190646" cy="1597902"/>
          </a:xfrm>
          <a:prstGeom prst="rect">
            <a:avLst/>
          </a:prstGeom>
        </p:spPr>
        <p:txBody>
          <a:bodyPr lIns="0" tIns="0" rIns="0" bIns="0" rtlCol="0" anchor="t">
            <a:spAutoFit/>
          </a:bodyPr>
          <a:lstStyle/>
          <a:p>
            <a:pPr algn="l">
              <a:lnSpc>
                <a:spcPts val="4326"/>
              </a:lnSpc>
              <a:spcBef>
                <a:spcPct val="0"/>
              </a:spcBef>
            </a:pPr>
            <a:r>
              <a:rPr lang="en-US" sz="3090">
                <a:solidFill>
                  <a:srgbClr val="080706"/>
                </a:solidFill>
                <a:latin typeface="Canva Sans Bold"/>
                <a:ea typeface="Canva Sans Bold"/>
                <a:cs typeface="Canva Sans Bold"/>
                <a:sym typeface="Canva Sans Bold"/>
              </a:rPr>
              <a:t>Pizza is a popular food enjoyed by people all over the world. It started in Italy and is now loved by many. Selling pizza is a big part of the food business, with both small pizza shops and big chains competing.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2742579" y="2565929"/>
            <a:ext cx="12448779" cy="6542906"/>
          </a:xfrm>
          <a:custGeom>
            <a:avLst/>
            <a:gdLst/>
            <a:ahLst/>
            <a:cxnLst/>
            <a:rect l="l" t="t" r="r" b="b"/>
            <a:pathLst>
              <a:path w="12448779" h="6542906">
                <a:moveTo>
                  <a:pt x="0" y="0"/>
                </a:moveTo>
                <a:lnTo>
                  <a:pt x="12448779" y="0"/>
                </a:lnTo>
                <a:lnTo>
                  <a:pt x="12448779" y="6542906"/>
                </a:lnTo>
                <a:lnTo>
                  <a:pt x="0" y="6542906"/>
                </a:lnTo>
                <a:lnTo>
                  <a:pt x="0" y="0"/>
                </a:lnTo>
                <a:close/>
              </a:path>
            </a:pathLst>
          </a:custGeom>
          <a:blipFill>
            <a:blip r:embed="rId2"/>
            <a:stretch>
              <a:fillRect l="-7041" t="-9298" r="-3314"/>
            </a:stretch>
          </a:blipFill>
        </p:spPr>
      </p:sp>
      <p:sp>
        <p:nvSpPr>
          <p:cNvPr id="6" name="Freeform 6"/>
          <p:cNvSpPr/>
          <p:nvPr/>
        </p:nvSpPr>
        <p:spPr>
          <a:xfrm>
            <a:off x="13982010" y="7366529"/>
            <a:ext cx="3787661" cy="2372149"/>
          </a:xfrm>
          <a:custGeom>
            <a:avLst/>
            <a:gdLst/>
            <a:ahLst/>
            <a:cxnLst/>
            <a:rect l="l" t="t" r="r" b="b"/>
            <a:pathLst>
              <a:path w="3787661" h="2372149">
                <a:moveTo>
                  <a:pt x="0" y="0"/>
                </a:moveTo>
                <a:lnTo>
                  <a:pt x="3787660" y="0"/>
                </a:lnTo>
                <a:lnTo>
                  <a:pt x="3787660" y="2372149"/>
                </a:lnTo>
                <a:lnTo>
                  <a:pt x="0" y="23721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45690" y="621265"/>
            <a:ext cx="3017443" cy="2819938"/>
          </a:xfrm>
          <a:custGeom>
            <a:avLst/>
            <a:gdLst/>
            <a:ahLst/>
            <a:cxnLst/>
            <a:rect l="l" t="t" r="r" b="b"/>
            <a:pathLst>
              <a:path w="3017443" h="2819938">
                <a:moveTo>
                  <a:pt x="0" y="0"/>
                </a:moveTo>
                <a:lnTo>
                  <a:pt x="3017443" y="0"/>
                </a:lnTo>
                <a:lnTo>
                  <a:pt x="3017443" y="2819937"/>
                </a:lnTo>
                <a:lnTo>
                  <a:pt x="0" y="28199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75738" y="392665"/>
            <a:ext cx="17736524" cy="2031637"/>
          </a:xfrm>
          <a:prstGeom prst="rect">
            <a:avLst/>
          </a:prstGeom>
        </p:spPr>
        <p:txBody>
          <a:bodyPr lIns="0" tIns="0" rIns="0" bIns="0" rtlCol="0" anchor="t">
            <a:spAutoFit/>
          </a:bodyPr>
          <a:lstStyle/>
          <a:p>
            <a:pPr algn="ctr">
              <a:lnSpc>
                <a:spcPts val="16645"/>
              </a:lnSpc>
            </a:pPr>
            <a:r>
              <a:rPr lang="en-US" sz="11889">
                <a:solidFill>
                  <a:srgbClr val="080706"/>
                </a:solidFill>
                <a:latin typeface="Canva Sans Bold"/>
                <a:ea typeface="Canva Sans Bold"/>
                <a:cs typeface="Canva Sans Bold"/>
                <a:sym typeface="Canva Sans Bold"/>
              </a:rPr>
              <a:t>Schema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14461792" y="5660870"/>
            <a:ext cx="3550470" cy="4347413"/>
          </a:xfrm>
          <a:custGeom>
            <a:avLst/>
            <a:gdLst/>
            <a:ahLst/>
            <a:cxnLst/>
            <a:rect l="l" t="t" r="r" b="b"/>
            <a:pathLst>
              <a:path w="3550470" h="4347413">
                <a:moveTo>
                  <a:pt x="0" y="0"/>
                </a:moveTo>
                <a:lnTo>
                  <a:pt x="3550470" y="0"/>
                </a:lnTo>
                <a:lnTo>
                  <a:pt x="3550470" y="4347413"/>
                </a:lnTo>
                <a:lnTo>
                  <a:pt x="0" y="43474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202008" y="4672590"/>
            <a:ext cx="9883983" cy="1976797"/>
          </a:xfrm>
          <a:custGeom>
            <a:avLst/>
            <a:gdLst/>
            <a:ahLst/>
            <a:cxnLst/>
            <a:rect l="l" t="t" r="r" b="b"/>
            <a:pathLst>
              <a:path w="9883983" h="1976797">
                <a:moveTo>
                  <a:pt x="0" y="0"/>
                </a:moveTo>
                <a:lnTo>
                  <a:pt x="9883984" y="0"/>
                </a:lnTo>
                <a:lnTo>
                  <a:pt x="9883984" y="1976796"/>
                </a:lnTo>
                <a:lnTo>
                  <a:pt x="0" y="1976796"/>
                </a:lnTo>
                <a:lnTo>
                  <a:pt x="0" y="0"/>
                </a:lnTo>
                <a:close/>
              </a:path>
            </a:pathLst>
          </a:custGeom>
          <a:blipFill>
            <a:blip r:embed="rId4"/>
            <a:stretch>
              <a:fillRect/>
            </a:stretch>
          </a:blipFill>
        </p:spPr>
      </p:sp>
      <p:sp>
        <p:nvSpPr>
          <p:cNvPr id="7" name="Freeform 7"/>
          <p:cNvSpPr/>
          <p:nvPr/>
        </p:nvSpPr>
        <p:spPr>
          <a:xfrm>
            <a:off x="4202008" y="6980347"/>
            <a:ext cx="3958762" cy="1708458"/>
          </a:xfrm>
          <a:custGeom>
            <a:avLst/>
            <a:gdLst/>
            <a:ahLst/>
            <a:cxnLst/>
            <a:rect l="l" t="t" r="r" b="b"/>
            <a:pathLst>
              <a:path w="3958762" h="1708458">
                <a:moveTo>
                  <a:pt x="0" y="0"/>
                </a:moveTo>
                <a:lnTo>
                  <a:pt x="3958763" y="0"/>
                </a:lnTo>
                <a:lnTo>
                  <a:pt x="3958763" y="1708458"/>
                </a:lnTo>
                <a:lnTo>
                  <a:pt x="0" y="1708458"/>
                </a:lnTo>
                <a:lnTo>
                  <a:pt x="0" y="0"/>
                </a:lnTo>
                <a:close/>
              </a:path>
            </a:pathLst>
          </a:custGeom>
          <a:blipFill>
            <a:blip r:embed="rId5"/>
            <a:stretch>
              <a:fillRect t="-23468"/>
            </a:stretch>
          </a:blipFill>
        </p:spPr>
      </p:sp>
      <p:sp>
        <p:nvSpPr>
          <p:cNvPr id="8" name="Freeform 8"/>
          <p:cNvSpPr/>
          <p:nvPr/>
        </p:nvSpPr>
        <p:spPr>
          <a:xfrm>
            <a:off x="275738" y="6388675"/>
            <a:ext cx="3195812" cy="3619608"/>
          </a:xfrm>
          <a:custGeom>
            <a:avLst/>
            <a:gdLst/>
            <a:ahLst/>
            <a:cxnLst/>
            <a:rect l="l" t="t" r="r" b="b"/>
            <a:pathLst>
              <a:path w="3195812" h="3619608">
                <a:moveTo>
                  <a:pt x="0" y="0"/>
                </a:moveTo>
                <a:lnTo>
                  <a:pt x="3195812" y="0"/>
                </a:lnTo>
                <a:lnTo>
                  <a:pt x="3195812" y="3619608"/>
                </a:lnTo>
                <a:lnTo>
                  <a:pt x="0" y="3619608"/>
                </a:lnTo>
                <a:lnTo>
                  <a:pt x="0" y="0"/>
                </a:lnTo>
                <a:close/>
              </a:path>
            </a:pathLst>
          </a:custGeom>
          <a:blipFill>
            <a:blip r:embed="rId6"/>
            <a:stretch>
              <a:fillRect/>
            </a:stretch>
          </a:blipFill>
        </p:spPr>
      </p:sp>
      <p:sp>
        <p:nvSpPr>
          <p:cNvPr id="9" name="TextBox 9"/>
          <p:cNvSpPr txBox="1"/>
          <p:nvPr/>
        </p:nvSpPr>
        <p:spPr>
          <a:xfrm>
            <a:off x="275738" y="383646"/>
            <a:ext cx="17736524" cy="3525145"/>
          </a:xfrm>
          <a:prstGeom prst="rect">
            <a:avLst/>
          </a:prstGeom>
        </p:spPr>
        <p:txBody>
          <a:bodyPr lIns="0" tIns="0" rIns="0" bIns="0" rtlCol="0" anchor="t">
            <a:spAutoFit/>
          </a:bodyPr>
          <a:lstStyle/>
          <a:p>
            <a:pPr algn="ctr">
              <a:lnSpc>
                <a:spcPts val="14125"/>
              </a:lnSpc>
            </a:pPr>
            <a:r>
              <a:rPr lang="en-US" sz="10089">
                <a:solidFill>
                  <a:srgbClr val="080706"/>
                </a:solidFill>
                <a:latin typeface="Canva Sans Bold"/>
                <a:ea typeface="Canva Sans Bold"/>
                <a:cs typeface="Canva Sans Bold"/>
                <a:sym typeface="Canva Sans Bold"/>
              </a:rPr>
              <a:t>Find total number of pizza orders placed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13921429" y="5149866"/>
            <a:ext cx="3039043" cy="4561416"/>
          </a:xfrm>
          <a:custGeom>
            <a:avLst/>
            <a:gdLst/>
            <a:ahLst/>
            <a:cxnLst/>
            <a:rect l="l" t="t" r="r" b="b"/>
            <a:pathLst>
              <a:path w="3039043" h="4561416">
                <a:moveTo>
                  <a:pt x="0" y="0"/>
                </a:moveTo>
                <a:lnTo>
                  <a:pt x="3039043" y="0"/>
                </a:lnTo>
                <a:lnTo>
                  <a:pt x="3039043" y="4561416"/>
                </a:lnTo>
                <a:lnTo>
                  <a:pt x="0" y="456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831183" y="3482064"/>
            <a:ext cx="10255022" cy="4847970"/>
          </a:xfrm>
          <a:custGeom>
            <a:avLst/>
            <a:gdLst/>
            <a:ahLst/>
            <a:cxnLst/>
            <a:rect l="l" t="t" r="r" b="b"/>
            <a:pathLst>
              <a:path w="10255022" h="4847970">
                <a:moveTo>
                  <a:pt x="0" y="0"/>
                </a:moveTo>
                <a:lnTo>
                  <a:pt x="10255022" y="0"/>
                </a:lnTo>
                <a:lnTo>
                  <a:pt x="10255022" y="4847970"/>
                </a:lnTo>
                <a:lnTo>
                  <a:pt x="0" y="4847970"/>
                </a:lnTo>
                <a:lnTo>
                  <a:pt x="0" y="0"/>
                </a:lnTo>
                <a:close/>
              </a:path>
            </a:pathLst>
          </a:custGeom>
          <a:blipFill>
            <a:blip r:embed="rId4"/>
            <a:stretch>
              <a:fillRect l="-1259" b="-532"/>
            </a:stretch>
          </a:blipFill>
        </p:spPr>
      </p:sp>
      <p:sp>
        <p:nvSpPr>
          <p:cNvPr id="7" name="Freeform 7"/>
          <p:cNvSpPr/>
          <p:nvPr/>
        </p:nvSpPr>
        <p:spPr>
          <a:xfrm>
            <a:off x="3344734" y="8538793"/>
            <a:ext cx="3126581" cy="1172488"/>
          </a:xfrm>
          <a:custGeom>
            <a:avLst/>
            <a:gdLst/>
            <a:ahLst/>
            <a:cxnLst/>
            <a:rect l="l" t="t" r="r" b="b"/>
            <a:pathLst>
              <a:path w="3126581" h="1172488">
                <a:moveTo>
                  <a:pt x="0" y="0"/>
                </a:moveTo>
                <a:lnTo>
                  <a:pt x="3126581" y="0"/>
                </a:lnTo>
                <a:lnTo>
                  <a:pt x="3126581" y="1172489"/>
                </a:lnTo>
                <a:lnTo>
                  <a:pt x="0" y="1172489"/>
                </a:lnTo>
                <a:lnTo>
                  <a:pt x="0" y="0"/>
                </a:lnTo>
                <a:close/>
              </a:path>
            </a:pathLst>
          </a:custGeom>
          <a:blipFill>
            <a:blip r:embed="rId5"/>
            <a:stretch>
              <a:fillRect t="-8964" r="-24135" b="-55579"/>
            </a:stretch>
          </a:blipFill>
        </p:spPr>
      </p:sp>
      <p:sp>
        <p:nvSpPr>
          <p:cNvPr id="8" name="TextBox 8"/>
          <p:cNvSpPr txBox="1"/>
          <p:nvPr/>
        </p:nvSpPr>
        <p:spPr>
          <a:xfrm>
            <a:off x="275738" y="383646"/>
            <a:ext cx="17736524" cy="3081907"/>
          </a:xfrm>
          <a:prstGeom prst="rect">
            <a:avLst/>
          </a:prstGeom>
        </p:spPr>
        <p:txBody>
          <a:bodyPr lIns="0" tIns="0" rIns="0" bIns="0" rtlCol="0" anchor="t">
            <a:spAutoFit/>
          </a:bodyPr>
          <a:lstStyle/>
          <a:p>
            <a:pPr algn="ctr">
              <a:lnSpc>
                <a:spcPts val="12306"/>
              </a:lnSpc>
            </a:pPr>
            <a:r>
              <a:rPr lang="en-US" sz="8790">
                <a:solidFill>
                  <a:srgbClr val="080706"/>
                </a:solidFill>
                <a:latin typeface="Canva Sans Bold"/>
                <a:ea typeface="Canva Sans Bold"/>
                <a:cs typeface="Canva Sans Bold"/>
                <a:sym typeface="Canva Sans Bold"/>
              </a:rPr>
              <a:t>Calculate total revenue generated from pizza sales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13340104" y="5686371"/>
            <a:ext cx="4268854" cy="3942186"/>
          </a:xfrm>
          <a:custGeom>
            <a:avLst/>
            <a:gdLst/>
            <a:ahLst/>
            <a:cxnLst/>
            <a:rect l="l" t="t" r="r" b="b"/>
            <a:pathLst>
              <a:path w="4268854" h="3942186">
                <a:moveTo>
                  <a:pt x="0" y="0"/>
                </a:moveTo>
                <a:lnTo>
                  <a:pt x="4268854" y="0"/>
                </a:lnTo>
                <a:lnTo>
                  <a:pt x="4268854" y="3942186"/>
                </a:lnTo>
                <a:lnTo>
                  <a:pt x="0" y="3942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823956" y="3727030"/>
            <a:ext cx="11028733" cy="3979611"/>
          </a:xfrm>
          <a:custGeom>
            <a:avLst/>
            <a:gdLst/>
            <a:ahLst/>
            <a:cxnLst/>
            <a:rect l="l" t="t" r="r" b="b"/>
            <a:pathLst>
              <a:path w="11028733" h="3979611">
                <a:moveTo>
                  <a:pt x="0" y="0"/>
                </a:moveTo>
                <a:lnTo>
                  <a:pt x="11028733" y="0"/>
                </a:lnTo>
                <a:lnTo>
                  <a:pt x="11028733" y="3979611"/>
                </a:lnTo>
                <a:lnTo>
                  <a:pt x="0" y="3979611"/>
                </a:lnTo>
                <a:lnTo>
                  <a:pt x="0" y="0"/>
                </a:lnTo>
                <a:close/>
              </a:path>
            </a:pathLst>
          </a:custGeom>
          <a:blipFill>
            <a:blip r:embed="rId4"/>
            <a:stretch>
              <a:fillRect l="-1853" r="-5894"/>
            </a:stretch>
          </a:blipFill>
        </p:spPr>
      </p:sp>
      <p:sp>
        <p:nvSpPr>
          <p:cNvPr id="7" name="Freeform 7"/>
          <p:cNvSpPr/>
          <p:nvPr/>
        </p:nvSpPr>
        <p:spPr>
          <a:xfrm>
            <a:off x="2670519" y="8169331"/>
            <a:ext cx="5397183" cy="1459226"/>
          </a:xfrm>
          <a:custGeom>
            <a:avLst/>
            <a:gdLst/>
            <a:ahLst/>
            <a:cxnLst/>
            <a:rect l="l" t="t" r="r" b="b"/>
            <a:pathLst>
              <a:path w="5397183" h="1459226">
                <a:moveTo>
                  <a:pt x="0" y="0"/>
                </a:moveTo>
                <a:lnTo>
                  <a:pt x="5397183" y="0"/>
                </a:lnTo>
                <a:lnTo>
                  <a:pt x="5397183" y="1459226"/>
                </a:lnTo>
                <a:lnTo>
                  <a:pt x="0" y="1459226"/>
                </a:lnTo>
                <a:lnTo>
                  <a:pt x="0" y="0"/>
                </a:lnTo>
                <a:close/>
              </a:path>
            </a:pathLst>
          </a:custGeom>
          <a:blipFill>
            <a:blip r:embed="rId5"/>
            <a:stretch>
              <a:fillRect l="-2784" t="-11588" r="-20887" b="-37339"/>
            </a:stretch>
          </a:blipFill>
        </p:spPr>
      </p:sp>
      <p:sp>
        <p:nvSpPr>
          <p:cNvPr id="8" name="TextBox 8"/>
          <p:cNvSpPr txBox="1"/>
          <p:nvPr/>
        </p:nvSpPr>
        <p:spPr>
          <a:xfrm>
            <a:off x="275738" y="88217"/>
            <a:ext cx="17736524" cy="3638813"/>
          </a:xfrm>
          <a:prstGeom prst="rect">
            <a:avLst/>
          </a:prstGeom>
        </p:spPr>
        <p:txBody>
          <a:bodyPr lIns="0" tIns="0" rIns="0" bIns="0" rtlCol="0" anchor="t">
            <a:spAutoFit/>
          </a:bodyPr>
          <a:lstStyle/>
          <a:p>
            <a:pPr algn="ctr">
              <a:lnSpc>
                <a:spcPts val="14685"/>
              </a:lnSpc>
            </a:pPr>
            <a:r>
              <a:rPr lang="en-US" sz="10489">
                <a:solidFill>
                  <a:srgbClr val="080706"/>
                </a:solidFill>
                <a:latin typeface="Canva Sans Bold"/>
                <a:ea typeface="Canva Sans Bold"/>
                <a:cs typeface="Canva Sans Bold"/>
                <a:sym typeface="Canva Sans Bold"/>
              </a:rPr>
              <a:t>Identify the highest price pizza.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flipH="1">
            <a:off x="275738" y="6952891"/>
            <a:ext cx="3237891" cy="3055392"/>
          </a:xfrm>
          <a:custGeom>
            <a:avLst/>
            <a:gdLst/>
            <a:ahLst/>
            <a:cxnLst/>
            <a:rect l="l" t="t" r="r" b="b"/>
            <a:pathLst>
              <a:path w="3237891" h="3055392">
                <a:moveTo>
                  <a:pt x="3237891" y="0"/>
                </a:moveTo>
                <a:lnTo>
                  <a:pt x="0" y="0"/>
                </a:lnTo>
                <a:lnTo>
                  <a:pt x="0" y="3055392"/>
                </a:lnTo>
                <a:lnTo>
                  <a:pt x="3237891" y="3055392"/>
                </a:lnTo>
                <a:lnTo>
                  <a:pt x="32378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213003" y="6762068"/>
            <a:ext cx="3440111" cy="3246214"/>
          </a:xfrm>
          <a:custGeom>
            <a:avLst/>
            <a:gdLst/>
            <a:ahLst/>
            <a:cxnLst/>
            <a:rect l="l" t="t" r="r" b="b"/>
            <a:pathLst>
              <a:path w="3440111" h="3246214">
                <a:moveTo>
                  <a:pt x="0" y="0"/>
                </a:moveTo>
                <a:lnTo>
                  <a:pt x="3440111" y="0"/>
                </a:lnTo>
                <a:lnTo>
                  <a:pt x="3440111" y="3246215"/>
                </a:lnTo>
                <a:lnTo>
                  <a:pt x="0" y="3246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513629" y="3285189"/>
            <a:ext cx="10383026" cy="4588838"/>
          </a:xfrm>
          <a:custGeom>
            <a:avLst/>
            <a:gdLst/>
            <a:ahLst/>
            <a:cxnLst/>
            <a:rect l="l" t="t" r="r" b="b"/>
            <a:pathLst>
              <a:path w="10383026" h="4588838">
                <a:moveTo>
                  <a:pt x="0" y="0"/>
                </a:moveTo>
                <a:lnTo>
                  <a:pt x="10383026" y="0"/>
                </a:lnTo>
                <a:lnTo>
                  <a:pt x="10383026" y="4588838"/>
                </a:lnTo>
                <a:lnTo>
                  <a:pt x="0" y="4588838"/>
                </a:lnTo>
                <a:lnTo>
                  <a:pt x="0" y="0"/>
                </a:lnTo>
                <a:close/>
              </a:path>
            </a:pathLst>
          </a:custGeom>
          <a:blipFill>
            <a:blip r:embed="rId4"/>
            <a:stretch>
              <a:fillRect l="-1976"/>
            </a:stretch>
          </a:blipFill>
        </p:spPr>
      </p:sp>
      <p:sp>
        <p:nvSpPr>
          <p:cNvPr id="8" name="Freeform 8"/>
          <p:cNvSpPr/>
          <p:nvPr/>
        </p:nvSpPr>
        <p:spPr>
          <a:xfrm>
            <a:off x="3953716" y="8128641"/>
            <a:ext cx="3811905" cy="1332966"/>
          </a:xfrm>
          <a:custGeom>
            <a:avLst/>
            <a:gdLst/>
            <a:ahLst/>
            <a:cxnLst/>
            <a:rect l="l" t="t" r="r" b="b"/>
            <a:pathLst>
              <a:path w="3811905" h="1332966">
                <a:moveTo>
                  <a:pt x="0" y="0"/>
                </a:moveTo>
                <a:lnTo>
                  <a:pt x="3811906" y="0"/>
                </a:lnTo>
                <a:lnTo>
                  <a:pt x="3811906" y="1332966"/>
                </a:lnTo>
                <a:lnTo>
                  <a:pt x="0" y="1332966"/>
                </a:lnTo>
                <a:lnTo>
                  <a:pt x="0" y="0"/>
                </a:lnTo>
                <a:close/>
              </a:path>
            </a:pathLst>
          </a:custGeom>
          <a:blipFill>
            <a:blip r:embed="rId5"/>
            <a:stretch>
              <a:fillRect l="-20019" r="-20836" b="-30377"/>
            </a:stretch>
          </a:blipFill>
        </p:spPr>
      </p:sp>
      <p:sp>
        <p:nvSpPr>
          <p:cNvPr id="9" name="TextBox 9"/>
          <p:cNvSpPr txBox="1"/>
          <p:nvPr/>
        </p:nvSpPr>
        <p:spPr>
          <a:xfrm>
            <a:off x="275738" y="393171"/>
            <a:ext cx="17736524" cy="3160014"/>
          </a:xfrm>
          <a:prstGeom prst="rect">
            <a:avLst/>
          </a:prstGeom>
        </p:spPr>
        <p:txBody>
          <a:bodyPr lIns="0" tIns="0" rIns="0" bIns="0" rtlCol="0" anchor="t">
            <a:spAutoFit/>
          </a:bodyPr>
          <a:lstStyle/>
          <a:p>
            <a:pPr algn="ctr">
              <a:lnSpc>
                <a:spcPts val="12726"/>
              </a:lnSpc>
            </a:pPr>
            <a:r>
              <a:rPr lang="en-US" sz="9090">
                <a:solidFill>
                  <a:srgbClr val="080706"/>
                </a:solidFill>
                <a:latin typeface="Canva Sans Bold"/>
                <a:ea typeface="Canva Sans Bold"/>
                <a:cs typeface="Canva Sans Bold"/>
                <a:sym typeface="Canva Sans Bold"/>
              </a:rPr>
              <a:t>Find most common pizza size ordered.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15695860" y="7171938"/>
            <a:ext cx="2316402" cy="2836345"/>
          </a:xfrm>
          <a:custGeom>
            <a:avLst/>
            <a:gdLst/>
            <a:ahLst/>
            <a:cxnLst/>
            <a:rect l="l" t="t" r="r" b="b"/>
            <a:pathLst>
              <a:path w="2316402" h="2836345">
                <a:moveTo>
                  <a:pt x="0" y="0"/>
                </a:moveTo>
                <a:lnTo>
                  <a:pt x="2316402" y="0"/>
                </a:lnTo>
                <a:lnTo>
                  <a:pt x="2316402" y="2836345"/>
                </a:lnTo>
                <a:lnTo>
                  <a:pt x="0" y="2836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3202138"/>
            <a:ext cx="10035650" cy="5035540"/>
          </a:xfrm>
          <a:custGeom>
            <a:avLst/>
            <a:gdLst/>
            <a:ahLst/>
            <a:cxnLst/>
            <a:rect l="l" t="t" r="r" b="b"/>
            <a:pathLst>
              <a:path w="10035650" h="5035540">
                <a:moveTo>
                  <a:pt x="0" y="0"/>
                </a:moveTo>
                <a:lnTo>
                  <a:pt x="10035650" y="0"/>
                </a:lnTo>
                <a:lnTo>
                  <a:pt x="10035650" y="5035540"/>
                </a:lnTo>
                <a:lnTo>
                  <a:pt x="0" y="5035540"/>
                </a:lnTo>
                <a:lnTo>
                  <a:pt x="0" y="0"/>
                </a:lnTo>
                <a:close/>
              </a:path>
            </a:pathLst>
          </a:custGeom>
          <a:blipFill>
            <a:blip r:embed="rId4"/>
            <a:stretch>
              <a:fillRect r="-6102"/>
            </a:stretch>
          </a:blipFill>
        </p:spPr>
      </p:sp>
      <p:sp>
        <p:nvSpPr>
          <p:cNvPr id="7" name="Freeform 7"/>
          <p:cNvSpPr/>
          <p:nvPr/>
        </p:nvSpPr>
        <p:spPr>
          <a:xfrm>
            <a:off x="12095474" y="3755862"/>
            <a:ext cx="5163826" cy="2836632"/>
          </a:xfrm>
          <a:custGeom>
            <a:avLst/>
            <a:gdLst/>
            <a:ahLst/>
            <a:cxnLst/>
            <a:rect l="l" t="t" r="r" b="b"/>
            <a:pathLst>
              <a:path w="5163826" h="2836632">
                <a:moveTo>
                  <a:pt x="0" y="0"/>
                </a:moveTo>
                <a:lnTo>
                  <a:pt x="5163826" y="0"/>
                </a:lnTo>
                <a:lnTo>
                  <a:pt x="5163826" y="2836632"/>
                </a:lnTo>
                <a:lnTo>
                  <a:pt x="0" y="2836632"/>
                </a:lnTo>
                <a:lnTo>
                  <a:pt x="0" y="0"/>
                </a:lnTo>
                <a:close/>
              </a:path>
            </a:pathLst>
          </a:custGeom>
          <a:blipFill>
            <a:blip r:embed="rId5"/>
            <a:stretch>
              <a:fillRect l="-2356" r="-5303" b="-11798"/>
            </a:stretch>
          </a:blipFill>
        </p:spPr>
      </p:sp>
      <p:sp>
        <p:nvSpPr>
          <p:cNvPr id="8" name="TextBox 8"/>
          <p:cNvSpPr txBox="1"/>
          <p:nvPr/>
        </p:nvSpPr>
        <p:spPr>
          <a:xfrm>
            <a:off x="275738" y="450321"/>
            <a:ext cx="17736524" cy="2432294"/>
          </a:xfrm>
          <a:prstGeom prst="rect">
            <a:avLst/>
          </a:prstGeom>
        </p:spPr>
        <p:txBody>
          <a:bodyPr lIns="0" tIns="0" rIns="0" bIns="0" rtlCol="0" anchor="t">
            <a:spAutoFit/>
          </a:bodyPr>
          <a:lstStyle/>
          <a:p>
            <a:pPr algn="ctr">
              <a:lnSpc>
                <a:spcPts val="9786"/>
              </a:lnSpc>
            </a:pPr>
            <a:r>
              <a:rPr lang="en-US" sz="6990">
                <a:solidFill>
                  <a:srgbClr val="080706"/>
                </a:solidFill>
                <a:latin typeface="Canva Sans Bold"/>
                <a:ea typeface="Canva Sans Bold"/>
                <a:cs typeface="Canva Sans Bold"/>
                <a:sym typeface="Canva Sans Bold"/>
              </a:rPr>
              <a:t>Top 5 most ordered pizza types along with their quantities.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451C"/>
        </a:solidFill>
        <a:effectLst/>
      </p:bgPr>
    </p:bg>
    <p:spTree>
      <p:nvGrpSpPr>
        <p:cNvPr id="1" name=""/>
        <p:cNvGrpSpPr/>
        <p:nvPr/>
      </p:nvGrpSpPr>
      <p:grpSpPr>
        <a:xfrm>
          <a:off x="0" y="0"/>
          <a:ext cx="0" cy="0"/>
          <a:chOff x="0" y="0"/>
          <a:chExt cx="0" cy="0"/>
        </a:xfrm>
      </p:grpSpPr>
      <p:grpSp>
        <p:nvGrpSpPr>
          <p:cNvPr id="2" name="Group 2"/>
          <p:cNvGrpSpPr/>
          <p:nvPr/>
        </p:nvGrpSpPr>
        <p:grpSpPr>
          <a:xfrm>
            <a:off x="275738" y="278717"/>
            <a:ext cx="17736524" cy="9729565"/>
            <a:chOff x="0" y="0"/>
            <a:chExt cx="55580676" cy="30489390"/>
          </a:xfrm>
        </p:grpSpPr>
        <p:sp>
          <p:nvSpPr>
            <p:cNvPr id="3" name="Freeform 3"/>
            <p:cNvSpPr/>
            <p:nvPr/>
          </p:nvSpPr>
          <p:spPr>
            <a:xfrm>
              <a:off x="72390" y="72390"/>
              <a:ext cx="55435893" cy="30344612"/>
            </a:xfrm>
            <a:custGeom>
              <a:avLst/>
              <a:gdLst/>
              <a:ahLst/>
              <a:cxnLst/>
              <a:rect l="l" t="t" r="r" b="b"/>
              <a:pathLst>
                <a:path w="55435893" h="30344612">
                  <a:moveTo>
                    <a:pt x="0" y="0"/>
                  </a:moveTo>
                  <a:lnTo>
                    <a:pt x="55435893" y="0"/>
                  </a:lnTo>
                  <a:lnTo>
                    <a:pt x="55435893" y="30344612"/>
                  </a:lnTo>
                  <a:lnTo>
                    <a:pt x="0" y="30344612"/>
                  </a:lnTo>
                  <a:lnTo>
                    <a:pt x="0" y="0"/>
                  </a:lnTo>
                  <a:close/>
                </a:path>
              </a:pathLst>
            </a:custGeom>
            <a:solidFill>
              <a:srgbClr val="FFFFFF"/>
            </a:solidFill>
          </p:spPr>
        </p:sp>
        <p:sp>
          <p:nvSpPr>
            <p:cNvPr id="4" name="Freeform 4"/>
            <p:cNvSpPr/>
            <p:nvPr/>
          </p:nvSpPr>
          <p:spPr>
            <a:xfrm>
              <a:off x="0" y="0"/>
              <a:ext cx="55580676" cy="30489392"/>
            </a:xfrm>
            <a:custGeom>
              <a:avLst/>
              <a:gdLst/>
              <a:ahLst/>
              <a:cxnLst/>
              <a:rect l="l" t="t" r="r" b="b"/>
              <a:pathLst>
                <a:path w="55580676" h="30489392">
                  <a:moveTo>
                    <a:pt x="55435897" y="30344610"/>
                  </a:moveTo>
                  <a:lnTo>
                    <a:pt x="55580676" y="30344610"/>
                  </a:lnTo>
                  <a:lnTo>
                    <a:pt x="55580676" y="30489392"/>
                  </a:lnTo>
                  <a:lnTo>
                    <a:pt x="55435897" y="30489392"/>
                  </a:lnTo>
                  <a:lnTo>
                    <a:pt x="55435897" y="30344610"/>
                  </a:lnTo>
                  <a:close/>
                  <a:moveTo>
                    <a:pt x="0" y="144780"/>
                  </a:moveTo>
                  <a:lnTo>
                    <a:pt x="144780" y="144780"/>
                  </a:lnTo>
                  <a:lnTo>
                    <a:pt x="144780" y="30344610"/>
                  </a:lnTo>
                  <a:lnTo>
                    <a:pt x="0" y="30344610"/>
                  </a:lnTo>
                  <a:lnTo>
                    <a:pt x="0" y="144780"/>
                  </a:lnTo>
                  <a:close/>
                  <a:moveTo>
                    <a:pt x="0" y="30344610"/>
                  </a:moveTo>
                  <a:lnTo>
                    <a:pt x="144780" y="30344610"/>
                  </a:lnTo>
                  <a:lnTo>
                    <a:pt x="144780" y="30489392"/>
                  </a:lnTo>
                  <a:lnTo>
                    <a:pt x="0" y="30489392"/>
                  </a:lnTo>
                  <a:lnTo>
                    <a:pt x="0" y="30344610"/>
                  </a:lnTo>
                  <a:close/>
                  <a:moveTo>
                    <a:pt x="55435897" y="144780"/>
                  </a:moveTo>
                  <a:lnTo>
                    <a:pt x="55580676" y="144780"/>
                  </a:lnTo>
                  <a:lnTo>
                    <a:pt x="55580676" y="30344610"/>
                  </a:lnTo>
                  <a:lnTo>
                    <a:pt x="55435897" y="30344610"/>
                  </a:lnTo>
                  <a:lnTo>
                    <a:pt x="55435897" y="144780"/>
                  </a:lnTo>
                  <a:close/>
                  <a:moveTo>
                    <a:pt x="144780" y="30344610"/>
                  </a:moveTo>
                  <a:lnTo>
                    <a:pt x="55435897" y="30344610"/>
                  </a:lnTo>
                  <a:lnTo>
                    <a:pt x="55435897" y="30489392"/>
                  </a:lnTo>
                  <a:lnTo>
                    <a:pt x="144780" y="30489392"/>
                  </a:lnTo>
                  <a:lnTo>
                    <a:pt x="144780" y="30344610"/>
                  </a:lnTo>
                  <a:close/>
                  <a:moveTo>
                    <a:pt x="55435897" y="0"/>
                  </a:moveTo>
                  <a:lnTo>
                    <a:pt x="55580676" y="0"/>
                  </a:lnTo>
                  <a:lnTo>
                    <a:pt x="55580676" y="144780"/>
                  </a:lnTo>
                  <a:lnTo>
                    <a:pt x="55435897" y="144780"/>
                  </a:lnTo>
                  <a:lnTo>
                    <a:pt x="55435897" y="0"/>
                  </a:lnTo>
                  <a:close/>
                  <a:moveTo>
                    <a:pt x="0" y="0"/>
                  </a:moveTo>
                  <a:lnTo>
                    <a:pt x="144780" y="0"/>
                  </a:lnTo>
                  <a:lnTo>
                    <a:pt x="144780" y="144780"/>
                  </a:lnTo>
                  <a:lnTo>
                    <a:pt x="0" y="144780"/>
                  </a:lnTo>
                  <a:lnTo>
                    <a:pt x="0" y="0"/>
                  </a:lnTo>
                  <a:close/>
                  <a:moveTo>
                    <a:pt x="144780" y="0"/>
                  </a:moveTo>
                  <a:lnTo>
                    <a:pt x="55435897" y="0"/>
                  </a:lnTo>
                  <a:lnTo>
                    <a:pt x="55435897" y="144780"/>
                  </a:lnTo>
                  <a:lnTo>
                    <a:pt x="144780" y="144780"/>
                  </a:lnTo>
                  <a:lnTo>
                    <a:pt x="144780" y="0"/>
                  </a:lnTo>
                  <a:close/>
                </a:path>
              </a:pathLst>
            </a:custGeom>
            <a:solidFill>
              <a:srgbClr val="2B1B10"/>
            </a:solidFill>
          </p:spPr>
        </p:sp>
      </p:grpSp>
      <p:sp>
        <p:nvSpPr>
          <p:cNvPr id="5" name="Freeform 5"/>
          <p:cNvSpPr/>
          <p:nvPr/>
        </p:nvSpPr>
        <p:spPr>
          <a:xfrm>
            <a:off x="15149936" y="6639221"/>
            <a:ext cx="2244638" cy="3369062"/>
          </a:xfrm>
          <a:custGeom>
            <a:avLst/>
            <a:gdLst/>
            <a:ahLst/>
            <a:cxnLst/>
            <a:rect l="l" t="t" r="r" b="b"/>
            <a:pathLst>
              <a:path w="2244638" h="3369062">
                <a:moveTo>
                  <a:pt x="0" y="0"/>
                </a:moveTo>
                <a:lnTo>
                  <a:pt x="2244637" y="0"/>
                </a:lnTo>
                <a:lnTo>
                  <a:pt x="2244637" y="3369062"/>
                </a:lnTo>
                <a:lnTo>
                  <a:pt x="0" y="3369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2970246"/>
            <a:ext cx="9652447" cy="5025341"/>
          </a:xfrm>
          <a:custGeom>
            <a:avLst/>
            <a:gdLst/>
            <a:ahLst/>
            <a:cxnLst/>
            <a:rect l="l" t="t" r="r" b="b"/>
            <a:pathLst>
              <a:path w="9652447" h="5025341">
                <a:moveTo>
                  <a:pt x="0" y="0"/>
                </a:moveTo>
                <a:lnTo>
                  <a:pt x="9652447" y="0"/>
                </a:lnTo>
                <a:lnTo>
                  <a:pt x="9652447" y="5025341"/>
                </a:lnTo>
                <a:lnTo>
                  <a:pt x="0" y="5025341"/>
                </a:lnTo>
                <a:lnTo>
                  <a:pt x="0" y="0"/>
                </a:lnTo>
                <a:close/>
              </a:path>
            </a:pathLst>
          </a:custGeom>
          <a:blipFill>
            <a:blip r:embed="rId4"/>
            <a:stretch>
              <a:fillRect/>
            </a:stretch>
          </a:blipFill>
        </p:spPr>
      </p:sp>
      <p:sp>
        <p:nvSpPr>
          <p:cNvPr id="7" name="Freeform 7"/>
          <p:cNvSpPr/>
          <p:nvPr/>
        </p:nvSpPr>
        <p:spPr>
          <a:xfrm>
            <a:off x="12065745" y="3256515"/>
            <a:ext cx="4206510" cy="3096435"/>
          </a:xfrm>
          <a:custGeom>
            <a:avLst/>
            <a:gdLst/>
            <a:ahLst/>
            <a:cxnLst/>
            <a:rect l="l" t="t" r="r" b="b"/>
            <a:pathLst>
              <a:path w="4206510" h="3096435">
                <a:moveTo>
                  <a:pt x="0" y="0"/>
                </a:moveTo>
                <a:lnTo>
                  <a:pt x="4206510" y="0"/>
                </a:lnTo>
                <a:lnTo>
                  <a:pt x="4206510" y="3096436"/>
                </a:lnTo>
                <a:lnTo>
                  <a:pt x="0" y="3096436"/>
                </a:lnTo>
                <a:lnTo>
                  <a:pt x="0" y="0"/>
                </a:lnTo>
                <a:close/>
              </a:path>
            </a:pathLst>
          </a:custGeom>
          <a:blipFill>
            <a:blip r:embed="rId5"/>
            <a:stretch>
              <a:fillRect l="-17567" r="-17567" b="-8632"/>
            </a:stretch>
          </a:blipFill>
        </p:spPr>
      </p:sp>
      <p:sp>
        <p:nvSpPr>
          <p:cNvPr id="8" name="TextBox 8"/>
          <p:cNvSpPr txBox="1"/>
          <p:nvPr/>
        </p:nvSpPr>
        <p:spPr>
          <a:xfrm>
            <a:off x="275738" y="421746"/>
            <a:ext cx="17736524" cy="2548499"/>
          </a:xfrm>
          <a:prstGeom prst="rect">
            <a:avLst/>
          </a:prstGeom>
        </p:spPr>
        <p:txBody>
          <a:bodyPr lIns="0" tIns="0" rIns="0" bIns="0" rtlCol="0" anchor="t">
            <a:spAutoFit/>
          </a:bodyPr>
          <a:lstStyle/>
          <a:p>
            <a:pPr algn="ctr">
              <a:lnSpc>
                <a:spcPts val="10206"/>
              </a:lnSpc>
            </a:pPr>
            <a:r>
              <a:rPr lang="en-US" sz="7290">
                <a:solidFill>
                  <a:srgbClr val="080706"/>
                </a:solidFill>
                <a:latin typeface="Canva Sans Bold"/>
                <a:ea typeface="Canva Sans Bold"/>
                <a:cs typeface="Canva Sans Bold"/>
                <a:sym typeface="Canva Sans Bold"/>
              </a:rPr>
              <a:t>Find the total quantity of each pizza category ordered.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424</Words>
  <Application>Microsoft Office PowerPoint</Application>
  <PresentationFormat>Custom</PresentationFormat>
  <Paragraphs>21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Canva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Punctuation English Educational Presentation Red and Green Pizza Party</dc:title>
  <dc:creator>B Ramya</dc:creator>
  <cp:lastModifiedBy>B Ramya</cp:lastModifiedBy>
  <cp:revision>1</cp:revision>
  <dcterms:created xsi:type="dcterms:W3CDTF">2006-08-16T00:00:00Z</dcterms:created>
  <dcterms:modified xsi:type="dcterms:W3CDTF">2024-09-01T11:22:12Z</dcterms:modified>
  <dc:identifier>DAGPf0DisYQ</dc:identifier>
</cp:coreProperties>
</file>